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1"/>
  </p:sldMasterIdLst>
  <p:notesMasterIdLst>
    <p:notesMasterId r:id="rId8"/>
  </p:notesMasterIdLst>
  <p:sldIdLst>
    <p:sldId id="3307" r:id="rId2"/>
    <p:sldId id="3308" r:id="rId3"/>
    <p:sldId id="3309" r:id="rId4"/>
    <p:sldId id="3312" r:id="rId5"/>
    <p:sldId id="3311" r:id="rId6"/>
    <p:sldId id="3310" r:id="rId7"/>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52" pos="14398" userDrawn="1">
          <p15:clr>
            <a:srgbClr val="A4A3A4"/>
          </p15:clr>
        </p15:guide>
        <p15:guide id="54" orient="horz" pos="8160" userDrawn="1">
          <p15:clr>
            <a:srgbClr val="A4A3A4"/>
          </p15:clr>
        </p15:guide>
        <p15:guide id="55" pos="958" userDrawn="1">
          <p15:clr>
            <a:srgbClr val="A4A3A4"/>
          </p15:clr>
        </p15:guide>
        <p15:guide id="56" orient="horz" pos="480" userDrawn="1">
          <p15:clr>
            <a:srgbClr val="A4A3A4"/>
          </p15:clr>
        </p15:guide>
        <p15:guide id="57"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BED09C"/>
    <a:srgbClr val="98C1B0"/>
    <a:srgbClr val="CCF6FF"/>
    <a:srgbClr val="5178B3"/>
    <a:srgbClr val="2CB3EB"/>
    <a:srgbClr val="FC0D1B"/>
    <a:srgbClr val="FA7B87"/>
    <a:srgbClr val="FB4756"/>
    <a:srgbClr val="CA252D"/>
    <a:srgbClr val="FA40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43" autoAdjust="0"/>
    <p:restoredTop sz="95439" autoAdjust="0"/>
  </p:normalViewPr>
  <p:slideViewPr>
    <p:cSldViewPr snapToGrid="0" snapToObjects="1">
      <p:cViewPr>
        <p:scale>
          <a:sx n="45" d="100"/>
          <a:sy n="45" d="100"/>
        </p:scale>
        <p:origin x="144" y="992"/>
      </p:cViewPr>
      <p:guideLst>
        <p:guide pos="14398"/>
        <p:guide orient="horz" pos="8160"/>
        <p:guide pos="958"/>
        <p:guide orient="horz" pos="480"/>
        <p:guide pos="7678"/>
      </p:guideLst>
    </p:cSldViewPr>
  </p:slideViewPr>
  <p:notesTextViewPr>
    <p:cViewPr>
      <p:scale>
        <a:sx n="20" d="100"/>
        <a:sy n="20" d="100"/>
      </p:scale>
      <p:origin x="0" y="0"/>
    </p:cViewPr>
  </p:notesTextViewPr>
  <p:sorterViewPr>
    <p:cViewPr>
      <p:scale>
        <a:sx n="50" d="100"/>
        <a:sy n="5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panose="02000000000000000000" pitchFamily="2"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panose="02000000000000000000" pitchFamily="2" charset="0"/>
              </a:defRPr>
            </a:lvl1pPr>
          </a:lstStyle>
          <a:p>
            <a:fld id="{EFC10EE1-B198-C942-8235-326C972CBB30}" type="datetimeFigureOut">
              <a:rPr lang="en-US" smtClean="0"/>
              <a:pPr/>
              <a:t>4/6/22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panose="020000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panose="02000000000000000000" pitchFamily="2" charset="0"/>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Roboto Light" panose="02000000000000000000" pitchFamily="2" charset="0"/>
        <a:ea typeface="+mn-ea"/>
        <a:cs typeface="+mn-cs"/>
      </a:defRPr>
    </a:lvl1pPr>
    <a:lvl2pPr marL="914217" algn="l" defTabSz="914217" rtl="0" eaLnBrk="1" latinLnBrk="0" hangingPunct="1">
      <a:defRPr sz="2400" b="0" i="0" kern="1200">
        <a:solidFill>
          <a:schemeClr val="tx1"/>
        </a:solidFill>
        <a:latin typeface="Roboto Light" panose="02000000000000000000" pitchFamily="2" charset="0"/>
        <a:ea typeface="+mn-ea"/>
        <a:cs typeface="+mn-cs"/>
      </a:defRPr>
    </a:lvl2pPr>
    <a:lvl3pPr marL="1828434" algn="l" defTabSz="914217" rtl="0" eaLnBrk="1" latinLnBrk="0" hangingPunct="1">
      <a:defRPr sz="2400" b="0" i="0" kern="1200">
        <a:solidFill>
          <a:schemeClr val="tx1"/>
        </a:solidFill>
        <a:latin typeface="Roboto Light" panose="02000000000000000000" pitchFamily="2" charset="0"/>
        <a:ea typeface="+mn-ea"/>
        <a:cs typeface="+mn-cs"/>
      </a:defRPr>
    </a:lvl3pPr>
    <a:lvl4pPr marL="2742651" algn="l" defTabSz="914217" rtl="0" eaLnBrk="1" latinLnBrk="0" hangingPunct="1">
      <a:defRPr sz="2400" b="0" i="0" kern="1200">
        <a:solidFill>
          <a:schemeClr val="tx1"/>
        </a:solidFill>
        <a:latin typeface="Roboto Light" panose="02000000000000000000" pitchFamily="2" charset="0"/>
        <a:ea typeface="+mn-ea"/>
        <a:cs typeface="+mn-cs"/>
      </a:defRPr>
    </a:lvl4pPr>
    <a:lvl5pPr marL="3656868" algn="l" defTabSz="914217" rtl="0" eaLnBrk="1" latinLnBrk="0" hangingPunct="1">
      <a:defRPr sz="2400" b="0" i="0" kern="1200">
        <a:solidFill>
          <a:schemeClr val="tx1"/>
        </a:solidFill>
        <a:latin typeface="Roboto Light" panose="02000000000000000000" pitchFamily="2" charset="0"/>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6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7005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F4AFA0A0-434E-E340-A675-5E45B45DDFED}"/>
              </a:ext>
            </a:extLst>
          </p:cNvPr>
          <p:cNvSpPr txBox="1"/>
          <p:nvPr userDrawn="1"/>
        </p:nvSpPr>
        <p:spPr>
          <a:xfrm>
            <a:off x="22272133" y="660985"/>
            <a:ext cx="764953" cy="492443"/>
          </a:xfrm>
          <a:prstGeom prst="rect">
            <a:avLst/>
          </a:prstGeom>
          <a:noFill/>
        </p:spPr>
        <p:txBody>
          <a:bodyPr wrap="square" rtlCol="0">
            <a:spAutoFit/>
          </a:bodyPr>
          <a:lstStyle/>
          <a:p>
            <a:pPr algn="ctr"/>
            <a:fld id="{C2130A1F-96FE-9345-9E91-FD9BE4197128}" type="slidenum">
              <a:rPr lang="en-US" sz="2600" b="0" i="0" spc="300" smtClean="0">
                <a:solidFill>
                  <a:schemeClr val="accent2"/>
                </a:solidFill>
                <a:latin typeface="Oswald Light" panose="02000303000000000000" pitchFamily="2" charset="77"/>
              </a:rPr>
              <a:pPr algn="ctr"/>
              <a:t>‹#›</a:t>
            </a:fld>
            <a:endParaRPr lang="en-US" sz="2600" b="0" i="0" spc="300" dirty="0">
              <a:solidFill>
                <a:schemeClr val="accent2"/>
              </a:solidFill>
              <a:latin typeface="Oswald Light" panose="02000303000000000000" pitchFamily="2" charset="77"/>
            </a:endParaRPr>
          </a:p>
        </p:txBody>
      </p:sp>
      <p:sp>
        <p:nvSpPr>
          <p:cNvPr id="5" name="Oval 4">
            <a:extLst>
              <a:ext uri="{FF2B5EF4-FFF2-40B4-BE49-F238E27FC236}">
                <a16:creationId xmlns:a16="http://schemas.microsoft.com/office/drawing/2014/main" id="{4F5D1CA9-D975-3349-8005-7229427D45F0}"/>
              </a:ext>
            </a:extLst>
          </p:cNvPr>
          <p:cNvSpPr/>
          <p:nvPr userDrawn="1"/>
        </p:nvSpPr>
        <p:spPr>
          <a:xfrm>
            <a:off x="22160623" y="446049"/>
            <a:ext cx="914400" cy="9144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1059664"/>
      </p:ext>
    </p:extLst>
  </p:cSld>
  <p:clrMap bg1="lt1" tx1="dk1" bg2="lt2" tx2="dk2" accent1="accent1" accent2="accent2" accent3="accent3" accent4="accent4" accent5="accent5" accent6="accent6" hlink="hlink" folHlink="folHlink"/>
  <p:sldLayoutIdLst>
    <p:sldLayoutId id="2147483977" r:id="rId1"/>
    <p:sldLayoutId id="2147483978" r:id="rId2"/>
  </p:sldLayoutIdLst>
  <p:hf hdr="0" ftr="0" dt="0"/>
  <p:txStyles>
    <p:titleStyle>
      <a:lvl1pPr algn="l" defTabSz="1828343" rtl="0" eaLnBrk="1" latinLnBrk="0" hangingPunct="1">
        <a:lnSpc>
          <a:spcPct val="90000"/>
        </a:lnSpc>
        <a:spcBef>
          <a:spcPct val="0"/>
        </a:spcBef>
        <a:buNone/>
        <a:defRPr sz="8798" b="1" i="0" kern="1200">
          <a:solidFill>
            <a:schemeClr val="tx2"/>
          </a:solidFill>
          <a:latin typeface="Oswald" panose="02000503000000000000" pitchFamily="2" charset="77"/>
          <a:ea typeface="+mj-ea"/>
          <a:cs typeface="+mj-cs"/>
        </a:defRPr>
      </a:lvl1pPr>
    </p:titleStyle>
    <p:bodyStyle>
      <a:lvl1pPr marL="0" indent="0" algn="l" defTabSz="1828343" rtl="0" eaLnBrk="1" latinLnBrk="0" hangingPunct="1">
        <a:lnSpc>
          <a:spcPct val="90000"/>
        </a:lnSpc>
        <a:spcBef>
          <a:spcPts val="2000"/>
        </a:spcBef>
        <a:buFont typeface="Arial" panose="020B0604020202020204" pitchFamily="34" charset="0"/>
        <a:buNone/>
        <a:defRPr sz="5599" b="0" i="0" kern="1200">
          <a:solidFill>
            <a:schemeClr val="tx1"/>
          </a:solidFill>
          <a:latin typeface="Roboto Light" panose="02000000000000000000" pitchFamily="2" charset="0"/>
          <a:ea typeface="+mn-ea"/>
          <a:cs typeface="+mn-cs"/>
        </a:defRPr>
      </a:lvl1pPr>
      <a:lvl2pPr marL="914171" indent="0" algn="l" defTabSz="1828343" rtl="0" eaLnBrk="1" latinLnBrk="0" hangingPunct="1">
        <a:lnSpc>
          <a:spcPct val="90000"/>
        </a:lnSpc>
        <a:spcBef>
          <a:spcPts val="1000"/>
        </a:spcBef>
        <a:buFont typeface="Arial" panose="020B0604020202020204" pitchFamily="34" charset="0"/>
        <a:buNone/>
        <a:defRPr sz="4799" b="0" i="0" kern="1200">
          <a:solidFill>
            <a:schemeClr val="tx1"/>
          </a:solidFill>
          <a:latin typeface="Roboto Light" panose="02000000000000000000" pitchFamily="2" charset="0"/>
          <a:ea typeface="+mn-ea"/>
          <a:cs typeface="+mn-cs"/>
        </a:defRPr>
      </a:lvl2pPr>
      <a:lvl3pPr marL="1828343" indent="0" algn="l" defTabSz="1828343" rtl="0" eaLnBrk="1" latinLnBrk="0" hangingPunct="1">
        <a:lnSpc>
          <a:spcPct val="90000"/>
        </a:lnSpc>
        <a:spcBef>
          <a:spcPts val="1000"/>
        </a:spcBef>
        <a:buFont typeface="Arial" panose="020B0604020202020204" pitchFamily="34" charset="0"/>
        <a:buNone/>
        <a:defRPr sz="3999" b="0" i="0" kern="1200">
          <a:solidFill>
            <a:schemeClr val="tx1"/>
          </a:solidFill>
          <a:latin typeface="Roboto Light" panose="02000000000000000000" pitchFamily="2" charset="0"/>
          <a:ea typeface="+mn-ea"/>
          <a:cs typeface="+mn-cs"/>
        </a:defRPr>
      </a:lvl3pPr>
      <a:lvl4pPr marL="2742514" indent="0" algn="l" defTabSz="1828343" rtl="0" eaLnBrk="1" latinLnBrk="0" hangingPunct="1">
        <a:lnSpc>
          <a:spcPct val="90000"/>
        </a:lnSpc>
        <a:spcBef>
          <a:spcPts val="1000"/>
        </a:spcBef>
        <a:buFont typeface="Arial" panose="020B0604020202020204" pitchFamily="34" charset="0"/>
        <a:buNone/>
        <a:defRPr sz="3599" b="0" i="0" kern="1200">
          <a:solidFill>
            <a:schemeClr val="tx1"/>
          </a:solidFill>
          <a:latin typeface="Roboto Light" panose="02000000000000000000" pitchFamily="2" charset="0"/>
          <a:ea typeface="+mn-ea"/>
          <a:cs typeface="+mn-cs"/>
        </a:defRPr>
      </a:lvl4pPr>
      <a:lvl5pPr marL="3656685" indent="0" algn="l" defTabSz="1828343" rtl="0" eaLnBrk="1" latinLnBrk="0" hangingPunct="1">
        <a:lnSpc>
          <a:spcPct val="90000"/>
        </a:lnSpc>
        <a:spcBef>
          <a:spcPts val="1000"/>
        </a:spcBef>
        <a:buFont typeface="Arial" panose="020B0604020202020204" pitchFamily="34" charset="0"/>
        <a:buNone/>
        <a:defRPr sz="3599" b="0" i="0" kern="1200">
          <a:solidFill>
            <a:schemeClr val="tx1"/>
          </a:solidFill>
          <a:latin typeface="Roboto Light" panose="02000000000000000000" pitchFamily="2" charset="0"/>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4278A4C1-C3F1-834F-8087-5B159FFE1F1B}"/>
              </a:ext>
            </a:extLst>
          </p:cNvPr>
          <p:cNvSpPr>
            <a:spLocks noChangeArrowheads="1"/>
          </p:cNvSpPr>
          <p:nvPr/>
        </p:nvSpPr>
        <p:spPr bwMode="auto">
          <a:xfrm>
            <a:off x="2370261" y="3306155"/>
            <a:ext cx="4654969" cy="4799350"/>
          </a:xfrm>
          <a:prstGeom prst="rect">
            <a:avLst/>
          </a:prstGeom>
          <a:solidFill>
            <a:srgbClr val="98C1B0"/>
          </a:solidFill>
          <a:ln>
            <a:noFill/>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eaLnBrk="1" hangingPunct="1"/>
            <a:endParaRPr lang="id-ID" altLang="en-US" sz="7200" b="1" dirty="0">
              <a:solidFill>
                <a:schemeClr val="bg1"/>
              </a:solidFill>
              <a:latin typeface="Roboto" panose="02000000000000000000" pitchFamily="2" charset="0"/>
              <a:ea typeface="Roboto" panose="02000000000000000000" pitchFamily="2" charset="0"/>
            </a:endParaRPr>
          </a:p>
          <a:p>
            <a:pPr algn="ctr"/>
            <a:r>
              <a:rPr lang="id-ID" altLang="en-US" sz="18000" b="1" dirty="0">
                <a:solidFill>
                  <a:schemeClr val="bg1"/>
                </a:solidFill>
                <a:latin typeface="+mn-lt"/>
                <a:ea typeface="Roboto" panose="02000000000000000000" pitchFamily="2" charset="0"/>
              </a:rPr>
              <a:t>C</a:t>
            </a:r>
          </a:p>
        </p:txBody>
      </p:sp>
      <p:sp>
        <p:nvSpPr>
          <p:cNvPr id="8" name="Rectangle 7">
            <a:extLst>
              <a:ext uri="{FF2B5EF4-FFF2-40B4-BE49-F238E27FC236}">
                <a16:creationId xmlns:a16="http://schemas.microsoft.com/office/drawing/2014/main" id="{6D923AF5-8397-D74E-A0F3-04649294F36E}"/>
              </a:ext>
            </a:extLst>
          </p:cNvPr>
          <p:cNvSpPr>
            <a:spLocks noChangeArrowheads="1"/>
          </p:cNvSpPr>
          <p:nvPr/>
        </p:nvSpPr>
        <p:spPr bwMode="auto">
          <a:xfrm>
            <a:off x="7325993" y="8108677"/>
            <a:ext cx="4856485" cy="48501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a:endParaRPr lang="id-ID" altLang="en-US" sz="6600" b="1" dirty="0">
              <a:solidFill>
                <a:schemeClr val="bg1"/>
              </a:solidFill>
              <a:ea typeface="Roboto" panose="02000000000000000000" pitchFamily="2" charset="0"/>
            </a:endParaRPr>
          </a:p>
          <a:p>
            <a:pPr algn="ctr"/>
            <a:r>
              <a:rPr lang="id-ID" altLang="en-US" sz="18000" b="1" dirty="0" err="1">
                <a:solidFill>
                  <a:schemeClr val="bg1"/>
                </a:solidFill>
                <a:latin typeface="+mn-lt"/>
                <a:ea typeface="Roboto" panose="02000000000000000000" pitchFamily="2" charset="0"/>
              </a:rPr>
              <a:t>S</a:t>
            </a:r>
            <a:endParaRPr lang="id-ID" altLang="en-US" sz="18000" b="1" dirty="0">
              <a:solidFill>
                <a:schemeClr val="bg1"/>
              </a:solidFill>
              <a:latin typeface="+mn-lt"/>
              <a:ea typeface="Roboto" panose="02000000000000000000" pitchFamily="2" charset="0"/>
            </a:endParaRPr>
          </a:p>
        </p:txBody>
      </p:sp>
      <p:sp>
        <p:nvSpPr>
          <p:cNvPr id="15" name="Rectangle 5">
            <a:extLst>
              <a:ext uri="{FF2B5EF4-FFF2-40B4-BE49-F238E27FC236}">
                <a16:creationId xmlns:a16="http://schemas.microsoft.com/office/drawing/2014/main" id="{B531113B-F8A9-B245-81BA-017FF7DBC6B5}"/>
              </a:ext>
            </a:extLst>
          </p:cNvPr>
          <p:cNvSpPr>
            <a:spLocks noChangeArrowheads="1"/>
          </p:cNvSpPr>
          <p:nvPr/>
        </p:nvSpPr>
        <p:spPr bwMode="auto">
          <a:xfrm>
            <a:off x="12195173" y="3306155"/>
            <a:ext cx="4853312" cy="4856485"/>
          </a:xfrm>
          <a:prstGeom prst="rect">
            <a:avLst/>
          </a:prstGeom>
          <a:solidFill>
            <a:srgbClr val="BED09C"/>
          </a:solidFill>
          <a:ln>
            <a:noFill/>
          </a:ln>
        </p:spPr>
        <p:txBody>
          <a:bodyPr/>
          <a:lstStyle/>
          <a:p>
            <a:pPr algn="ctr"/>
            <a:endParaRPr lang="id-ID" altLang="en-US" sz="7200" b="1" dirty="0">
              <a:solidFill>
                <a:schemeClr val="bg1"/>
              </a:solidFill>
              <a:ea typeface="Roboto" panose="02000000000000000000" pitchFamily="2" charset="0"/>
            </a:endParaRPr>
          </a:p>
          <a:p>
            <a:pPr algn="ctr"/>
            <a:r>
              <a:rPr lang="id-ID" altLang="en-US" sz="18000" b="1" dirty="0" err="1">
                <a:solidFill>
                  <a:schemeClr val="bg1"/>
                </a:solidFill>
                <a:ea typeface="Roboto" panose="02000000000000000000" pitchFamily="2" charset="0"/>
              </a:rPr>
              <a:t>A</a:t>
            </a:r>
            <a:endParaRPr lang="id-ID" altLang="en-US" sz="18000" b="1" dirty="0">
              <a:solidFill>
                <a:schemeClr val="bg1"/>
              </a:solidFill>
              <a:ea typeface="Roboto" panose="02000000000000000000" pitchFamily="2" charset="0"/>
            </a:endParaRPr>
          </a:p>
        </p:txBody>
      </p:sp>
      <p:sp>
        <p:nvSpPr>
          <p:cNvPr id="21" name="Rectangle 6">
            <a:extLst>
              <a:ext uri="{FF2B5EF4-FFF2-40B4-BE49-F238E27FC236}">
                <a16:creationId xmlns:a16="http://schemas.microsoft.com/office/drawing/2014/main" id="{490BEE96-67EA-7D4B-AC5E-88846876CBDE}"/>
              </a:ext>
            </a:extLst>
          </p:cNvPr>
          <p:cNvSpPr>
            <a:spLocks noChangeArrowheads="1"/>
          </p:cNvSpPr>
          <p:nvPr/>
        </p:nvSpPr>
        <p:spPr bwMode="auto">
          <a:xfrm>
            <a:off x="17061180" y="8105505"/>
            <a:ext cx="4862833" cy="4856485"/>
          </a:xfrm>
          <a:prstGeom prst="rect">
            <a:avLst/>
          </a:prstGeom>
          <a:solidFill>
            <a:schemeClr val="accent4"/>
          </a:solidFill>
          <a:ln>
            <a:noFill/>
          </a:ln>
        </p:spPr>
        <p:txBody>
          <a:bodyPr/>
          <a:lstStyle/>
          <a:p>
            <a:pPr algn="ctr"/>
            <a:endParaRPr lang="id-ID" altLang="en-US" sz="7200" b="1" dirty="0">
              <a:solidFill>
                <a:schemeClr val="bg1"/>
              </a:solidFill>
              <a:ea typeface="Roboto" panose="02000000000000000000" pitchFamily="2" charset="0"/>
            </a:endParaRPr>
          </a:p>
          <a:p>
            <a:pPr algn="ctr"/>
            <a:r>
              <a:rPr lang="id-ID" altLang="en-US" sz="18000" b="1" dirty="0" err="1">
                <a:solidFill>
                  <a:schemeClr val="bg1"/>
                </a:solidFill>
                <a:ea typeface="Roboto" panose="02000000000000000000" pitchFamily="2" charset="0"/>
              </a:rPr>
              <a:t>H</a:t>
            </a:r>
            <a:endParaRPr lang="id-ID" altLang="en-US" sz="18000" b="1" dirty="0">
              <a:solidFill>
                <a:schemeClr val="bg1"/>
              </a:solidFill>
              <a:ea typeface="Roboto" panose="02000000000000000000" pitchFamily="2" charset="0"/>
            </a:endParaRPr>
          </a:p>
        </p:txBody>
      </p:sp>
      <p:sp>
        <p:nvSpPr>
          <p:cNvPr id="37" name="TextBox 36">
            <a:extLst>
              <a:ext uri="{FF2B5EF4-FFF2-40B4-BE49-F238E27FC236}">
                <a16:creationId xmlns:a16="http://schemas.microsoft.com/office/drawing/2014/main" id="{C0E85984-0E83-324C-BC7F-DDB17E0E189B}"/>
              </a:ext>
            </a:extLst>
          </p:cNvPr>
          <p:cNvSpPr txBox="1"/>
          <p:nvPr/>
        </p:nvSpPr>
        <p:spPr>
          <a:xfrm>
            <a:off x="4214401" y="1738123"/>
            <a:ext cx="17610462" cy="1107996"/>
          </a:xfrm>
          <a:prstGeom prst="rect">
            <a:avLst/>
          </a:prstGeom>
          <a:noFill/>
        </p:spPr>
        <p:txBody>
          <a:bodyPr wrap="none" rtlCol="0" anchor="t">
            <a:spAutoFit/>
          </a:bodyPr>
          <a:lstStyle/>
          <a:p>
            <a:pPr algn="ctr"/>
            <a:r>
              <a:rPr lang="en-US" sz="6600" b="1" spc="300" dirty="0">
                <a:solidFill>
                  <a:schemeClr val="accent5">
                    <a:lumMod val="75000"/>
                  </a:schemeClr>
                </a:solidFill>
                <a:latin typeface="Gill Sans MT" panose="020B0502020104020203" pitchFamily="34" charset="77"/>
              </a:rPr>
              <a:t>FOUR WAYS TO IMPROVE CASHFLOW</a:t>
            </a:r>
          </a:p>
        </p:txBody>
      </p:sp>
      <p:sp>
        <p:nvSpPr>
          <p:cNvPr id="39" name="TextBox 38">
            <a:extLst>
              <a:ext uri="{FF2B5EF4-FFF2-40B4-BE49-F238E27FC236}">
                <a16:creationId xmlns:a16="http://schemas.microsoft.com/office/drawing/2014/main" id="{70C601B9-E797-DD4A-B2E6-1FA1FBE5A551}"/>
              </a:ext>
            </a:extLst>
          </p:cNvPr>
          <p:cNvSpPr txBox="1"/>
          <p:nvPr/>
        </p:nvSpPr>
        <p:spPr>
          <a:xfrm>
            <a:off x="7673614" y="3650218"/>
            <a:ext cx="3873176" cy="1107996"/>
          </a:xfrm>
          <a:prstGeom prst="rect">
            <a:avLst/>
          </a:prstGeom>
          <a:noFill/>
        </p:spPr>
        <p:txBody>
          <a:bodyPr wrap="none" rtlCol="0" anchor="ctr" anchorCtr="0">
            <a:spAutoFit/>
          </a:bodyPr>
          <a:lstStyle/>
          <a:p>
            <a:pPr algn="ctr"/>
            <a:r>
              <a:rPr lang="en-US" sz="6600" b="1" dirty="0">
                <a:solidFill>
                  <a:schemeClr val="accent5">
                    <a:lumMod val="75000"/>
                  </a:schemeClr>
                </a:solidFill>
                <a:latin typeface="Oswald" panose="02000503000000000000" pitchFamily="2" charset="77"/>
                <a:ea typeface="League Spartan" charset="0"/>
                <a:cs typeface="Poppins" pitchFamily="2" charset="77"/>
              </a:rPr>
              <a:t>Customers</a:t>
            </a:r>
          </a:p>
        </p:txBody>
      </p:sp>
      <p:sp>
        <p:nvSpPr>
          <p:cNvPr id="40" name="Subtitle 2">
            <a:extLst>
              <a:ext uri="{FF2B5EF4-FFF2-40B4-BE49-F238E27FC236}">
                <a16:creationId xmlns:a16="http://schemas.microsoft.com/office/drawing/2014/main" id="{BB3ABC46-AD02-F84C-BBF0-0ED35820B9DC}"/>
              </a:ext>
            </a:extLst>
          </p:cNvPr>
          <p:cNvSpPr txBox="1">
            <a:spLocks/>
          </p:cNvSpPr>
          <p:nvPr/>
        </p:nvSpPr>
        <p:spPr>
          <a:xfrm>
            <a:off x="7325993" y="4741731"/>
            <a:ext cx="4853312" cy="275607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3700"/>
              </a:lnSpc>
            </a:pPr>
            <a:endParaRPr lang="en-US" sz="6000" dirty="0">
              <a:solidFill>
                <a:schemeClr val="tx1"/>
              </a:solidFill>
              <a:latin typeface="+mn-lt"/>
              <a:ea typeface="Open Sans Light" panose="020B0306030504020204" pitchFamily="34" charset="0"/>
              <a:cs typeface="Open Sans Light" panose="020B0306030504020204" pitchFamily="34" charset="0"/>
            </a:endParaRPr>
          </a:p>
          <a:p>
            <a:pPr>
              <a:lnSpc>
                <a:spcPts val="3700"/>
              </a:lnSpc>
            </a:pPr>
            <a:r>
              <a:rPr lang="en-US" sz="60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Collect</a:t>
            </a:r>
          </a:p>
          <a:p>
            <a:pPr>
              <a:lnSpc>
                <a:spcPts val="3700"/>
              </a:lnSpc>
            </a:pPr>
            <a:r>
              <a:rPr lang="en-US" sz="60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 money</a:t>
            </a:r>
          </a:p>
          <a:p>
            <a:pPr>
              <a:lnSpc>
                <a:spcPts val="3700"/>
              </a:lnSpc>
            </a:pPr>
            <a:r>
              <a:rPr lang="en-US" sz="60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 quicker </a:t>
            </a:r>
          </a:p>
        </p:txBody>
      </p:sp>
      <p:sp>
        <p:nvSpPr>
          <p:cNvPr id="25" name="TextBox 24">
            <a:extLst>
              <a:ext uri="{FF2B5EF4-FFF2-40B4-BE49-F238E27FC236}">
                <a16:creationId xmlns:a16="http://schemas.microsoft.com/office/drawing/2014/main" id="{2C52400D-01BC-E342-93AF-5B1A1F79E2A9}"/>
              </a:ext>
            </a:extLst>
          </p:cNvPr>
          <p:cNvSpPr txBox="1"/>
          <p:nvPr/>
        </p:nvSpPr>
        <p:spPr>
          <a:xfrm>
            <a:off x="17773213" y="3615438"/>
            <a:ext cx="3438763" cy="1107996"/>
          </a:xfrm>
          <a:prstGeom prst="rect">
            <a:avLst/>
          </a:prstGeom>
          <a:noFill/>
        </p:spPr>
        <p:txBody>
          <a:bodyPr wrap="none" rtlCol="0" anchor="ctr" anchorCtr="0">
            <a:spAutoFit/>
          </a:bodyPr>
          <a:lstStyle/>
          <a:p>
            <a:pPr algn="ctr"/>
            <a:r>
              <a:rPr lang="en-US" sz="6600" b="1" dirty="0">
                <a:solidFill>
                  <a:schemeClr val="accent5">
                    <a:lumMod val="75000"/>
                  </a:schemeClr>
                </a:solidFill>
                <a:latin typeface="Oswald" panose="02000503000000000000" pitchFamily="2" charset="77"/>
                <a:ea typeface="League Spartan" charset="0"/>
                <a:cs typeface="Poppins" pitchFamily="2" charset="77"/>
              </a:rPr>
              <a:t>Suppliers</a:t>
            </a:r>
          </a:p>
        </p:txBody>
      </p:sp>
      <p:sp>
        <p:nvSpPr>
          <p:cNvPr id="2" name="TextBox 1">
            <a:extLst>
              <a:ext uri="{FF2B5EF4-FFF2-40B4-BE49-F238E27FC236}">
                <a16:creationId xmlns:a16="http://schemas.microsoft.com/office/drawing/2014/main" id="{B29B0900-FBFA-ED4E-8F7B-4B258C997C2A}"/>
              </a:ext>
            </a:extLst>
          </p:cNvPr>
          <p:cNvSpPr txBox="1"/>
          <p:nvPr/>
        </p:nvSpPr>
        <p:spPr>
          <a:xfrm>
            <a:off x="17559957" y="4999880"/>
            <a:ext cx="3865273" cy="2609112"/>
          </a:xfrm>
          <a:prstGeom prst="rect">
            <a:avLst/>
          </a:prstGeom>
          <a:noFill/>
        </p:spPr>
        <p:txBody>
          <a:bodyPr wrap="square" rtlCol="0">
            <a:spAutoFit/>
          </a:bodyPr>
          <a:lstStyle/>
          <a:p>
            <a:pPr algn="ctr" defTabSz="1087636">
              <a:lnSpc>
                <a:spcPts val="3700"/>
              </a:lnSpc>
              <a:spcBef>
                <a:spcPct val="20000"/>
              </a:spcBef>
            </a:pPr>
            <a:endParaRPr lang="en-US" sz="6000" dirty="0">
              <a:latin typeface="Gill Sans MT" panose="020B0502020104020203" pitchFamily="34" charset="77"/>
              <a:ea typeface="Open Sans Light" panose="020B0306030504020204" pitchFamily="34" charset="0"/>
              <a:cs typeface="Open Sans Light" panose="020B0306030504020204" pitchFamily="34" charset="0"/>
            </a:endParaRP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Cut or</a:t>
            </a: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 delay </a:t>
            </a: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expenses </a:t>
            </a:r>
          </a:p>
        </p:txBody>
      </p:sp>
      <p:sp>
        <p:nvSpPr>
          <p:cNvPr id="27" name="TextBox 26">
            <a:extLst>
              <a:ext uri="{FF2B5EF4-FFF2-40B4-BE49-F238E27FC236}">
                <a16:creationId xmlns:a16="http://schemas.microsoft.com/office/drawing/2014/main" id="{3A9F9DAC-6773-0F4A-B8DB-49C6F56D89D8}"/>
              </a:ext>
            </a:extLst>
          </p:cNvPr>
          <p:cNvSpPr txBox="1"/>
          <p:nvPr/>
        </p:nvSpPr>
        <p:spPr>
          <a:xfrm>
            <a:off x="2600376" y="8390714"/>
            <a:ext cx="3567003" cy="1107996"/>
          </a:xfrm>
          <a:prstGeom prst="rect">
            <a:avLst/>
          </a:prstGeom>
          <a:noFill/>
        </p:spPr>
        <p:txBody>
          <a:bodyPr wrap="none" rtlCol="0" anchor="ctr" anchorCtr="0">
            <a:spAutoFit/>
          </a:bodyPr>
          <a:lstStyle/>
          <a:p>
            <a:pPr algn="ctr"/>
            <a:r>
              <a:rPr lang="en-US" sz="6600" b="1" dirty="0">
                <a:solidFill>
                  <a:schemeClr val="accent5">
                    <a:lumMod val="75000"/>
                  </a:schemeClr>
                </a:solidFill>
                <a:latin typeface="Oswald" panose="02000503000000000000" pitchFamily="2" charset="77"/>
                <a:ea typeface="League Spartan" charset="0"/>
                <a:cs typeface="Poppins" pitchFamily="2" charset="77"/>
              </a:rPr>
              <a:t>Internally</a:t>
            </a:r>
          </a:p>
        </p:txBody>
      </p:sp>
      <p:sp>
        <p:nvSpPr>
          <p:cNvPr id="28" name="TextBox 27">
            <a:extLst>
              <a:ext uri="{FF2B5EF4-FFF2-40B4-BE49-F238E27FC236}">
                <a16:creationId xmlns:a16="http://schemas.microsoft.com/office/drawing/2014/main" id="{B8D8D3E9-D6DA-9545-AD15-130ECD5CCF16}"/>
              </a:ext>
            </a:extLst>
          </p:cNvPr>
          <p:cNvSpPr txBox="1"/>
          <p:nvPr/>
        </p:nvSpPr>
        <p:spPr>
          <a:xfrm>
            <a:off x="2451240" y="9498710"/>
            <a:ext cx="3865273" cy="2609112"/>
          </a:xfrm>
          <a:prstGeom prst="rect">
            <a:avLst/>
          </a:prstGeom>
          <a:noFill/>
        </p:spPr>
        <p:txBody>
          <a:bodyPr wrap="square" rtlCol="0">
            <a:spAutoFit/>
          </a:bodyPr>
          <a:lstStyle/>
          <a:p>
            <a:pPr algn="ctr" defTabSz="1087636">
              <a:lnSpc>
                <a:spcPts val="3700"/>
              </a:lnSpc>
              <a:spcBef>
                <a:spcPct val="20000"/>
              </a:spcBef>
            </a:pPr>
            <a:endParaRPr lang="en-US" sz="6000" dirty="0">
              <a:latin typeface="Gill Sans MT" panose="020B0502020104020203" pitchFamily="34" charset="77"/>
              <a:ea typeface="Open Sans Light" panose="020B0306030504020204" pitchFamily="34" charset="0"/>
              <a:cs typeface="Open Sans Light" panose="020B0306030504020204" pitchFamily="34" charset="0"/>
            </a:endParaRP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Improve </a:t>
            </a: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your cash </a:t>
            </a: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cycle</a:t>
            </a:r>
          </a:p>
        </p:txBody>
      </p:sp>
      <p:sp>
        <p:nvSpPr>
          <p:cNvPr id="29" name="TextBox 28">
            <a:extLst>
              <a:ext uri="{FF2B5EF4-FFF2-40B4-BE49-F238E27FC236}">
                <a16:creationId xmlns:a16="http://schemas.microsoft.com/office/drawing/2014/main" id="{61F93619-9ADF-254D-A104-3192966376D4}"/>
              </a:ext>
            </a:extLst>
          </p:cNvPr>
          <p:cNvSpPr txBox="1"/>
          <p:nvPr/>
        </p:nvSpPr>
        <p:spPr>
          <a:xfrm>
            <a:off x="12449582" y="8398880"/>
            <a:ext cx="3634328" cy="1107996"/>
          </a:xfrm>
          <a:prstGeom prst="rect">
            <a:avLst/>
          </a:prstGeom>
          <a:noFill/>
        </p:spPr>
        <p:txBody>
          <a:bodyPr wrap="none" rtlCol="0" anchor="ctr" anchorCtr="0">
            <a:spAutoFit/>
          </a:bodyPr>
          <a:lstStyle/>
          <a:p>
            <a:pPr algn="ctr"/>
            <a:r>
              <a:rPr lang="en-US" sz="6600" b="1" dirty="0">
                <a:solidFill>
                  <a:schemeClr val="accent5">
                    <a:lumMod val="75000"/>
                  </a:schemeClr>
                </a:solidFill>
                <a:latin typeface="Oswald" panose="02000503000000000000" pitchFamily="2" charset="77"/>
                <a:ea typeface="League Spartan" charset="0"/>
                <a:cs typeface="Poppins" pitchFamily="2" charset="77"/>
              </a:rPr>
              <a:t>Externally</a:t>
            </a:r>
          </a:p>
        </p:txBody>
      </p:sp>
      <p:sp>
        <p:nvSpPr>
          <p:cNvPr id="30" name="TextBox 29">
            <a:extLst>
              <a:ext uri="{FF2B5EF4-FFF2-40B4-BE49-F238E27FC236}">
                <a16:creationId xmlns:a16="http://schemas.microsoft.com/office/drawing/2014/main" id="{8C6054F1-C61E-8F4B-9199-F211A4953368}"/>
              </a:ext>
            </a:extLst>
          </p:cNvPr>
          <p:cNvSpPr txBox="1"/>
          <p:nvPr/>
        </p:nvSpPr>
        <p:spPr>
          <a:xfrm>
            <a:off x="12689192" y="9552597"/>
            <a:ext cx="3865273" cy="2609112"/>
          </a:xfrm>
          <a:prstGeom prst="rect">
            <a:avLst/>
          </a:prstGeom>
          <a:noFill/>
        </p:spPr>
        <p:txBody>
          <a:bodyPr wrap="square" rtlCol="0">
            <a:spAutoFit/>
          </a:bodyPr>
          <a:lstStyle/>
          <a:p>
            <a:pPr algn="ctr" defTabSz="1087636">
              <a:lnSpc>
                <a:spcPts val="3700"/>
              </a:lnSpc>
              <a:spcBef>
                <a:spcPct val="20000"/>
              </a:spcBef>
            </a:pPr>
            <a:endParaRPr lang="en-US" sz="6000" dirty="0">
              <a:latin typeface="Gill Sans MT" panose="020B0502020104020203" pitchFamily="34" charset="77"/>
              <a:ea typeface="Open Sans Light" panose="020B0306030504020204" pitchFamily="34" charset="0"/>
              <a:cs typeface="Open Sans Light" panose="020B0306030504020204" pitchFamily="34" charset="0"/>
            </a:endParaRP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Improve</a:t>
            </a: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External </a:t>
            </a:r>
          </a:p>
          <a:p>
            <a:pPr algn="ctr" defTabSz="1087636">
              <a:lnSpc>
                <a:spcPts val="3700"/>
              </a:lnSpc>
              <a:spcBef>
                <a:spcPct val="20000"/>
              </a:spcBef>
            </a:pPr>
            <a:r>
              <a:rPr lang="en-US" sz="6000" dirty="0">
                <a:latin typeface="Gill Sans MT" panose="020B0502020104020203" pitchFamily="34" charset="77"/>
                <a:ea typeface="Open Sans Light" panose="020B0306030504020204" pitchFamily="34" charset="0"/>
                <a:cs typeface="Open Sans Light" panose="020B0306030504020204" pitchFamily="34" charset="0"/>
              </a:rPr>
              <a:t>credibility</a:t>
            </a:r>
          </a:p>
        </p:txBody>
      </p:sp>
      <p:pic>
        <p:nvPicPr>
          <p:cNvPr id="7" name="Picture 6" descr="Logo&#10;&#10;Description automatically generated">
            <a:extLst>
              <a:ext uri="{FF2B5EF4-FFF2-40B4-BE49-F238E27FC236}">
                <a16:creationId xmlns:a16="http://schemas.microsoft.com/office/drawing/2014/main" id="{55E34FFE-BF4B-C844-81EE-4B704B81A4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120" y="654777"/>
            <a:ext cx="3688281" cy="1161283"/>
          </a:xfrm>
          <a:prstGeom prst="rect">
            <a:avLst/>
          </a:prstGeom>
        </p:spPr>
      </p:pic>
    </p:spTree>
    <p:extLst>
      <p:ext uri="{BB962C8B-B14F-4D97-AF65-F5344CB8AC3E}">
        <p14:creationId xmlns:p14="http://schemas.microsoft.com/office/powerpoint/2010/main" val="69107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A597AAD6-91B8-1644-A5DF-D909B565D749}"/>
              </a:ext>
            </a:extLst>
          </p:cNvPr>
          <p:cNvSpPr>
            <a:spLocks/>
          </p:cNvSpPr>
          <p:nvPr/>
        </p:nvSpPr>
        <p:spPr bwMode="auto">
          <a:xfrm rot="10800000">
            <a:off x="18425679" y="2880763"/>
            <a:ext cx="4431146" cy="2175758"/>
          </a:xfrm>
          <a:custGeom>
            <a:avLst/>
            <a:gdLst>
              <a:gd name="T0" fmla="*/ 2215516 w 702"/>
              <a:gd name="T1" fmla="*/ 545358 h 343"/>
              <a:gd name="T2" fmla="*/ 1934631 w 702"/>
              <a:gd name="T3" fmla="*/ 383653 h 343"/>
              <a:gd name="T4" fmla="*/ 1934631 w 702"/>
              <a:gd name="T5" fmla="*/ 152193 h 343"/>
              <a:gd name="T6" fmla="*/ 1783143 w 702"/>
              <a:gd name="T7" fmla="*/ 0 h 343"/>
              <a:gd name="T8" fmla="*/ 151488 w 702"/>
              <a:gd name="T9" fmla="*/ 0 h 343"/>
              <a:gd name="T10" fmla="*/ 0 w 702"/>
              <a:gd name="T11" fmla="*/ 152193 h 343"/>
              <a:gd name="T12" fmla="*/ 0 w 702"/>
              <a:gd name="T13" fmla="*/ 935353 h 343"/>
              <a:gd name="T14" fmla="*/ 151488 w 702"/>
              <a:gd name="T15" fmla="*/ 1087546 h 343"/>
              <a:gd name="T16" fmla="*/ 1783143 w 702"/>
              <a:gd name="T17" fmla="*/ 1087546 h 343"/>
              <a:gd name="T18" fmla="*/ 1934631 w 702"/>
              <a:gd name="T19" fmla="*/ 935353 h 343"/>
              <a:gd name="T20" fmla="*/ 1934631 w 702"/>
              <a:gd name="T21" fmla="*/ 703893 h 343"/>
              <a:gd name="T22" fmla="*/ 2215516 w 702"/>
              <a:gd name="T23" fmla="*/ 545358 h 3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02" h="343">
                <a:moveTo>
                  <a:pt x="702" y="172"/>
                </a:moveTo>
                <a:cubicBezTo>
                  <a:pt x="613" y="121"/>
                  <a:pt x="613" y="121"/>
                  <a:pt x="613" y="121"/>
                </a:cubicBezTo>
                <a:cubicBezTo>
                  <a:pt x="613" y="48"/>
                  <a:pt x="613" y="48"/>
                  <a:pt x="613" y="48"/>
                </a:cubicBezTo>
                <a:cubicBezTo>
                  <a:pt x="613" y="22"/>
                  <a:pt x="592" y="0"/>
                  <a:pt x="565" y="0"/>
                </a:cubicBezTo>
                <a:cubicBezTo>
                  <a:pt x="48" y="0"/>
                  <a:pt x="48" y="0"/>
                  <a:pt x="48" y="0"/>
                </a:cubicBezTo>
                <a:cubicBezTo>
                  <a:pt x="22" y="0"/>
                  <a:pt x="0" y="22"/>
                  <a:pt x="0" y="48"/>
                </a:cubicBezTo>
                <a:cubicBezTo>
                  <a:pt x="0" y="295"/>
                  <a:pt x="0" y="295"/>
                  <a:pt x="0" y="295"/>
                </a:cubicBezTo>
                <a:cubicBezTo>
                  <a:pt x="0" y="322"/>
                  <a:pt x="22" y="343"/>
                  <a:pt x="48" y="343"/>
                </a:cubicBezTo>
                <a:cubicBezTo>
                  <a:pt x="565" y="343"/>
                  <a:pt x="565" y="343"/>
                  <a:pt x="565" y="343"/>
                </a:cubicBezTo>
                <a:cubicBezTo>
                  <a:pt x="592" y="343"/>
                  <a:pt x="613" y="322"/>
                  <a:pt x="613" y="295"/>
                </a:cubicBezTo>
                <a:cubicBezTo>
                  <a:pt x="613" y="222"/>
                  <a:pt x="613" y="222"/>
                  <a:pt x="613" y="222"/>
                </a:cubicBezTo>
                <a:lnTo>
                  <a:pt x="702" y="172"/>
                </a:lnTo>
                <a:close/>
              </a:path>
            </a:pathLst>
          </a:custGeom>
          <a:solidFill>
            <a:schemeClr val="accent5">
              <a:lumMod val="40000"/>
              <a:lumOff val="60000"/>
            </a:schemeClr>
          </a:solidFill>
          <a:ln>
            <a:noFill/>
          </a:ln>
        </p:spPr>
        <p:txBody>
          <a:bodyPr/>
          <a:lstStyle/>
          <a:p>
            <a:endParaRPr lang="en-ID" sz="7198" dirty="0">
              <a:latin typeface="Roboto Light" panose="02000000000000000000" pitchFamily="2" charset="0"/>
            </a:endParaRPr>
          </a:p>
        </p:txBody>
      </p:sp>
      <p:sp>
        <p:nvSpPr>
          <p:cNvPr id="7" name="Freeform 6">
            <a:extLst>
              <a:ext uri="{FF2B5EF4-FFF2-40B4-BE49-F238E27FC236}">
                <a16:creationId xmlns:a16="http://schemas.microsoft.com/office/drawing/2014/main" id="{64D6513D-9823-294F-864E-E9A79A2F7512}"/>
              </a:ext>
            </a:extLst>
          </p:cNvPr>
          <p:cNvSpPr>
            <a:spLocks/>
          </p:cNvSpPr>
          <p:nvPr/>
        </p:nvSpPr>
        <p:spPr bwMode="auto">
          <a:xfrm rot="10800000">
            <a:off x="18425679" y="5445495"/>
            <a:ext cx="4431146" cy="2175758"/>
          </a:xfrm>
          <a:custGeom>
            <a:avLst/>
            <a:gdLst>
              <a:gd name="T0" fmla="*/ 2215516 w 702"/>
              <a:gd name="T1" fmla="*/ 545358 h 343"/>
              <a:gd name="T2" fmla="*/ 1934631 w 702"/>
              <a:gd name="T3" fmla="*/ 383653 h 343"/>
              <a:gd name="T4" fmla="*/ 1934631 w 702"/>
              <a:gd name="T5" fmla="*/ 152193 h 343"/>
              <a:gd name="T6" fmla="*/ 1783143 w 702"/>
              <a:gd name="T7" fmla="*/ 0 h 343"/>
              <a:gd name="T8" fmla="*/ 151488 w 702"/>
              <a:gd name="T9" fmla="*/ 0 h 343"/>
              <a:gd name="T10" fmla="*/ 0 w 702"/>
              <a:gd name="T11" fmla="*/ 152193 h 343"/>
              <a:gd name="T12" fmla="*/ 0 w 702"/>
              <a:gd name="T13" fmla="*/ 935353 h 343"/>
              <a:gd name="T14" fmla="*/ 151488 w 702"/>
              <a:gd name="T15" fmla="*/ 1087546 h 343"/>
              <a:gd name="T16" fmla="*/ 1783143 w 702"/>
              <a:gd name="T17" fmla="*/ 1087546 h 343"/>
              <a:gd name="T18" fmla="*/ 1934631 w 702"/>
              <a:gd name="T19" fmla="*/ 935353 h 343"/>
              <a:gd name="T20" fmla="*/ 1934631 w 702"/>
              <a:gd name="T21" fmla="*/ 703893 h 343"/>
              <a:gd name="T22" fmla="*/ 2215516 w 702"/>
              <a:gd name="T23" fmla="*/ 545358 h 3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02" h="343">
                <a:moveTo>
                  <a:pt x="702" y="172"/>
                </a:moveTo>
                <a:cubicBezTo>
                  <a:pt x="613" y="121"/>
                  <a:pt x="613" y="121"/>
                  <a:pt x="613" y="121"/>
                </a:cubicBezTo>
                <a:cubicBezTo>
                  <a:pt x="613" y="48"/>
                  <a:pt x="613" y="48"/>
                  <a:pt x="613" y="48"/>
                </a:cubicBezTo>
                <a:cubicBezTo>
                  <a:pt x="613" y="22"/>
                  <a:pt x="592" y="0"/>
                  <a:pt x="565" y="0"/>
                </a:cubicBezTo>
                <a:cubicBezTo>
                  <a:pt x="48" y="0"/>
                  <a:pt x="48" y="0"/>
                  <a:pt x="48" y="0"/>
                </a:cubicBezTo>
                <a:cubicBezTo>
                  <a:pt x="22" y="0"/>
                  <a:pt x="0" y="22"/>
                  <a:pt x="0" y="48"/>
                </a:cubicBezTo>
                <a:cubicBezTo>
                  <a:pt x="0" y="295"/>
                  <a:pt x="0" y="295"/>
                  <a:pt x="0" y="295"/>
                </a:cubicBezTo>
                <a:cubicBezTo>
                  <a:pt x="0" y="322"/>
                  <a:pt x="22" y="343"/>
                  <a:pt x="48" y="343"/>
                </a:cubicBezTo>
                <a:cubicBezTo>
                  <a:pt x="565" y="343"/>
                  <a:pt x="565" y="343"/>
                  <a:pt x="565" y="343"/>
                </a:cubicBezTo>
                <a:cubicBezTo>
                  <a:pt x="592" y="343"/>
                  <a:pt x="613" y="322"/>
                  <a:pt x="613" y="295"/>
                </a:cubicBezTo>
                <a:cubicBezTo>
                  <a:pt x="613" y="222"/>
                  <a:pt x="613" y="222"/>
                  <a:pt x="613" y="222"/>
                </a:cubicBezTo>
                <a:lnTo>
                  <a:pt x="702" y="172"/>
                </a:lnTo>
                <a:close/>
              </a:path>
            </a:pathLst>
          </a:custGeom>
          <a:solidFill>
            <a:schemeClr val="accent4">
              <a:lumMod val="60000"/>
              <a:lumOff val="40000"/>
            </a:schemeClr>
          </a:solidFill>
          <a:ln>
            <a:noFill/>
          </a:ln>
        </p:spPr>
        <p:txBody>
          <a:bodyPr/>
          <a:lstStyle/>
          <a:p>
            <a:endParaRPr lang="en-ID" sz="7198" dirty="0">
              <a:latin typeface="Roboto Light" panose="02000000000000000000" pitchFamily="2" charset="0"/>
            </a:endParaRPr>
          </a:p>
        </p:txBody>
      </p:sp>
      <p:sp>
        <p:nvSpPr>
          <p:cNvPr id="10" name="Freeform 6">
            <a:extLst>
              <a:ext uri="{FF2B5EF4-FFF2-40B4-BE49-F238E27FC236}">
                <a16:creationId xmlns:a16="http://schemas.microsoft.com/office/drawing/2014/main" id="{43A20E7D-4713-1F40-8119-3A21A1E19D0A}"/>
              </a:ext>
            </a:extLst>
          </p:cNvPr>
          <p:cNvSpPr>
            <a:spLocks/>
          </p:cNvSpPr>
          <p:nvPr/>
        </p:nvSpPr>
        <p:spPr bwMode="auto">
          <a:xfrm rot="10800000">
            <a:off x="18425679" y="8089579"/>
            <a:ext cx="4431146" cy="2174310"/>
          </a:xfrm>
          <a:custGeom>
            <a:avLst/>
            <a:gdLst>
              <a:gd name="T0" fmla="*/ 702 w 702"/>
              <a:gd name="T1" fmla="*/ 172 h 343"/>
              <a:gd name="T2" fmla="*/ 613 w 702"/>
              <a:gd name="T3" fmla="*/ 121 h 343"/>
              <a:gd name="T4" fmla="*/ 613 w 702"/>
              <a:gd name="T5" fmla="*/ 48 h 343"/>
              <a:gd name="T6" fmla="*/ 565 w 702"/>
              <a:gd name="T7" fmla="*/ 0 h 343"/>
              <a:gd name="T8" fmla="*/ 48 w 702"/>
              <a:gd name="T9" fmla="*/ 0 h 343"/>
              <a:gd name="T10" fmla="*/ 0 w 702"/>
              <a:gd name="T11" fmla="*/ 48 h 343"/>
              <a:gd name="T12" fmla="*/ 0 w 702"/>
              <a:gd name="T13" fmla="*/ 295 h 343"/>
              <a:gd name="T14" fmla="*/ 48 w 702"/>
              <a:gd name="T15" fmla="*/ 343 h 343"/>
              <a:gd name="T16" fmla="*/ 565 w 702"/>
              <a:gd name="T17" fmla="*/ 343 h 343"/>
              <a:gd name="T18" fmla="*/ 613 w 702"/>
              <a:gd name="T19" fmla="*/ 295 h 343"/>
              <a:gd name="T20" fmla="*/ 613 w 702"/>
              <a:gd name="T21" fmla="*/ 222 h 343"/>
              <a:gd name="T22" fmla="*/ 702 w 702"/>
              <a:gd name="T23" fmla="*/ 17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2" h="343">
                <a:moveTo>
                  <a:pt x="702" y="172"/>
                </a:moveTo>
                <a:cubicBezTo>
                  <a:pt x="613" y="121"/>
                  <a:pt x="613" y="121"/>
                  <a:pt x="613" y="121"/>
                </a:cubicBezTo>
                <a:cubicBezTo>
                  <a:pt x="613" y="48"/>
                  <a:pt x="613" y="48"/>
                  <a:pt x="613" y="48"/>
                </a:cubicBezTo>
                <a:cubicBezTo>
                  <a:pt x="613" y="22"/>
                  <a:pt x="592" y="0"/>
                  <a:pt x="565" y="0"/>
                </a:cubicBezTo>
                <a:cubicBezTo>
                  <a:pt x="48" y="0"/>
                  <a:pt x="48" y="0"/>
                  <a:pt x="48" y="0"/>
                </a:cubicBezTo>
                <a:cubicBezTo>
                  <a:pt x="22" y="0"/>
                  <a:pt x="0" y="22"/>
                  <a:pt x="0" y="48"/>
                </a:cubicBezTo>
                <a:cubicBezTo>
                  <a:pt x="0" y="295"/>
                  <a:pt x="0" y="295"/>
                  <a:pt x="0" y="295"/>
                </a:cubicBezTo>
                <a:cubicBezTo>
                  <a:pt x="0" y="322"/>
                  <a:pt x="22" y="343"/>
                  <a:pt x="48" y="343"/>
                </a:cubicBezTo>
                <a:cubicBezTo>
                  <a:pt x="565" y="343"/>
                  <a:pt x="565" y="343"/>
                  <a:pt x="565" y="343"/>
                </a:cubicBezTo>
                <a:cubicBezTo>
                  <a:pt x="592" y="343"/>
                  <a:pt x="613" y="322"/>
                  <a:pt x="613" y="295"/>
                </a:cubicBezTo>
                <a:cubicBezTo>
                  <a:pt x="613" y="222"/>
                  <a:pt x="613" y="222"/>
                  <a:pt x="613" y="222"/>
                </a:cubicBezTo>
                <a:lnTo>
                  <a:pt x="702" y="172"/>
                </a:lnTo>
                <a:close/>
              </a:path>
            </a:pathLst>
          </a:custGeom>
          <a:solidFill>
            <a:schemeClr val="accent5">
              <a:lumMod val="60000"/>
              <a:lumOff val="40000"/>
            </a:schemeClr>
          </a:solidFill>
          <a:ln>
            <a:noFill/>
          </a:ln>
        </p:spPr>
        <p:txBody>
          <a:bodyPr/>
          <a:lstStyle/>
          <a:p>
            <a:pPr>
              <a:defRPr/>
            </a:pPr>
            <a:endParaRPr lang="id-ID" sz="7198" dirty="0">
              <a:latin typeface="Roboto Light" panose="02000000000000000000" pitchFamily="2" charset="0"/>
            </a:endParaRPr>
          </a:p>
        </p:txBody>
      </p:sp>
      <p:sp>
        <p:nvSpPr>
          <p:cNvPr id="13" name="Freeform 6">
            <a:extLst>
              <a:ext uri="{FF2B5EF4-FFF2-40B4-BE49-F238E27FC236}">
                <a16:creationId xmlns:a16="http://schemas.microsoft.com/office/drawing/2014/main" id="{2005ECEA-5EA4-974D-968E-146A1B73AB84}"/>
              </a:ext>
            </a:extLst>
          </p:cNvPr>
          <p:cNvSpPr>
            <a:spLocks/>
          </p:cNvSpPr>
          <p:nvPr/>
        </p:nvSpPr>
        <p:spPr bwMode="auto">
          <a:xfrm rot="10800000">
            <a:off x="18425679" y="10654311"/>
            <a:ext cx="4431146" cy="2174309"/>
          </a:xfrm>
          <a:custGeom>
            <a:avLst/>
            <a:gdLst>
              <a:gd name="T0" fmla="*/ 702 w 702"/>
              <a:gd name="T1" fmla="*/ 172 h 343"/>
              <a:gd name="T2" fmla="*/ 613 w 702"/>
              <a:gd name="T3" fmla="*/ 121 h 343"/>
              <a:gd name="T4" fmla="*/ 613 w 702"/>
              <a:gd name="T5" fmla="*/ 48 h 343"/>
              <a:gd name="T6" fmla="*/ 565 w 702"/>
              <a:gd name="T7" fmla="*/ 0 h 343"/>
              <a:gd name="T8" fmla="*/ 48 w 702"/>
              <a:gd name="T9" fmla="*/ 0 h 343"/>
              <a:gd name="T10" fmla="*/ 0 w 702"/>
              <a:gd name="T11" fmla="*/ 48 h 343"/>
              <a:gd name="T12" fmla="*/ 0 w 702"/>
              <a:gd name="T13" fmla="*/ 295 h 343"/>
              <a:gd name="T14" fmla="*/ 48 w 702"/>
              <a:gd name="T15" fmla="*/ 343 h 343"/>
              <a:gd name="T16" fmla="*/ 565 w 702"/>
              <a:gd name="T17" fmla="*/ 343 h 343"/>
              <a:gd name="T18" fmla="*/ 613 w 702"/>
              <a:gd name="T19" fmla="*/ 295 h 343"/>
              <a:gd name="T20" fmla="*/ 613 w 702"/>
              <a:gd name="T21" fmla="*/ 222 h 343"/>
              <a:gd name="T22" fmla="*/ 702 w 702"/>
              <a:gd name="T23" fmla="*/ 17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2" h="343">
                <a:moveTo>
                  <a:pt x="702" y="172"/>
                </a:moveTo>
                <a:cubicBezTo>
                  <a:pt x="613" y="121"/>
                  <a:pt x="613" y="121"/>
                  <a:pt x="613" y="121"/>
                </a:cubicBezTo>
                <a:cubicBezTo>
                  <a:pt x="613" y="48"/>
                  <a:pt x="613" y="48"/>
                  <a:pt x="613" y="48"/>
                </a:cubicBezTo>
                <a:cubicBezTo>
                  <a:pt x="613" y="22"/>
                  <a:pt x="592" y="0"/>
                  <a:pt x="565" y="0"/>
                </a:cubicBezTo>
                <a:cubicBezTo>
                  <a:pt x="48" y="0"/>
                  <a:pt x="48" y="0"/>
                  <a:pt x="48" y="0"/>
                </a:cubicBezTo>
                <a:cubicBezTo>
                  <a:pt x="22" y="0"/>
                  <a:pt x="0" y="22"/>
                  <a:pt x="0" y="48"/>
                </a:cubicBezTo>
                <a:cubicBezTo>
                  <a:pt x="0" y="295"/>
                  <a:pt x="0" y="295"/>
                  <a:pt x="0" y="295"/>
                </a:cubicBezTo>
                <a:cubicBezTo>
                  <a:pt x="0" y="322"/>
                  <a:pt x="22" y="343"/>
                  <a:pt x="48" y="343"/>
                </a:cubicBezTo>
                <a:cubicBezTo>
                  <a:pt x="565" y="343"/>
                  <a:pt x="565" y="343"/>
                  <a:pt x="565" y="343"/>
                </a:cubicBezTo>
                <a:cubicBezTo>
                  <a:pt x="592" y="343"/>
                  <a:pt x="613" y="322"/>
                  <a:pt x="613" y="295"/>
                </a:cubicBezTo>
                <a:cubicBezTo>
                  <a:pt x="613" y="222"/>
                  <a:pt x="613" y="222"/>
                  <a:pt x="613" y="222"/>
                </a:cubicBezTo>
                <a:lnTo>
                  <a:pt x="702" y="172"/>
                </a:lnTo>
                <a:close/>
              </a:path>
            </a:pathLst>
          </a:custGeom>
          <a:solidFill>
            <a:schemeClr val="accent4"/>
          </a:solidFill>
          <a:ln>
            <a:noFill/>
          </a:ln>
        </p:spPr>
        <p:txBody>
          <a:bodyPr/>
          <a:lstStyle/>
          <a:p>
            <a:pPr>
              <a:defRPr/>
            </a:pPr>
            <a:endParaRPr lang="id-ID" sz="7198" dirty="0">
              <a:latin typeface="Roboto Light" panose="02000000000000000000" pitchFamily="2" charset="0"/>
            </a:endParaRPr>
          </a:p>
        </p:txBody>
      </p:sp>
      <p:cxnSp>
        <p:nvCxnSpPr>
          <p:cNvPr id="18" name="Straight Connector 17">
            <a:extLst>
              <a:ext uri="{FF2B5EF4-FFF2-40B4-BE49-F238E27FC236}">
                <a16:creationId xmlns:a16="http://schemas.microsoft.com/office/drawing/2014/main" id="{3FECB444-2A18-F147-B4A1-7FCCF2A2A1FE}"/>
              </a:ext>
            </a:extLst>
          </p:cNvPr>
          <p:cNvCxnSpPr/>
          <p:nvPr/>
        </p:nvCxnSpPr>
        <p:spPr>
          <a:xfrm>
            <a:off x="20948258" y="3201353"/>
            <a:ext cx="0" cy="1441075"/>
          </a:xfrm>
          <a:prstGeom prst="line">
            <a:avLst/>
          </a:prstGeom>
          <a:ln w="3810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C90B62-E79A-7A4E-B435-1202885D853F}"/>
              </a:ext>
            </a:extLst>
          </p:cNvPr>
          <p:cNvCxnSpPr/>
          <p:nvPr/>
        </p:nvCxnSpPr>
        <p:spPr>
          <a:xfrm>
            <a:off x="20948258" y="5813699"/>
            <a:ext cx="0" cy="1437899"/>
          </a:xfrm>
          <a:prstGeom prst="line">
            <a:avLst/>
          </a:prstGeom>
          <a:ln w="3810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EAF4D37-7CFA-3240-8CD7-2EB4EB80BC1B}"/>
              </a:ext>
            </a:extLst>
          </p:cNvPr>
          <p:cNvCxnSpPr/>
          <p:nvPr/>
        </p:nvCxnSpPr>
        <p:spPr>
          <a:xfrm>
            <a:off x="20948258" y="8457784"/>
            <a:ext cx="0" cy="1437901"/>
          </a:xfrm>
          <a:prstGeom prst="line">
            <a:avLst/>
          </a:prstGeom>
          <a:ln w="3810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25292E7-2197-734A-8036-21CB8D40E5F6}"/>
              </a:ext>
            </a:extLst>
          </p:cNvPr>
          <p:cNvCxnSpPr/>
          <p:nvPr/>
        </p:nvCxnSpPr>
        <p:spPr>
          <a:xfrm>
            <a:off x="20948258" y="11066954"/>
            <a:ext cx="0" cy="1441075"/>
          </a:xfrm>
          <a:prstGeom prst="line">
            <a:avLst/>
          </a:prstGeom>
          <a:ln w="38100" cap="rnd">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38746D5-330C-4645-A29B-4BCBA7874AEC}"/>
              </a:ext>
            </a:extLst>
          </p:cNvPr>
          <p:cNvSpPr txBox="1"/>
          <p:nvPr/>
        </p:nvSpPr>
        <p:spPr>
          <a:xfrm>
            <a:off x="7150642" y="945606"/>
            <a:ext cx="5828840" cy="1323439"/>
          </a:xfrm>
          <a:prstGeom prst="rect">
            <a:avLst/>
          </a:prstGeom>
          <a:noFill/>
        </p:spPr>
        <p:txBody>
          <a:bodyPr wrap="none" rtlCol="0" anchor="t">
            <a:spAutoFit/>
          </a:bodyPr>
          <a:lstStyle/>
          <a:p>
            <a:pPr algn="ctr"/>
            <a:r>
              <a:rPr lang="en-US" sz="8000" b="1" spc="300" dirty="0">
                <a:solidFill>
                  <a:schemeClr val="accent5">
                    <a:lumMod val="75000"/>
                  </a:schemeClr>
                </a:solidFill>
                <a:latin typeface="Gill Sans MT" panose="020B0502020104020203" pitchFamily="34" charset="77"/>
              </a:rPr>
              <a:t>Customers</a:t>
            </a:r>
          </a:p>
        </p:txBody>
      </p:sp>
      <p:sp>
        <p:nvSpPr>
          <p:cNvPr id="28" name="TextBox 27">
            <a:extLst>
              <a:ext uri="{FF2B5EF4-FFF2-40B4-BE49-F238E27FC236}">
                <a16:creationId xmlns:a16="http://schemas.microsoft.com/office/drawing/2014/main" id="{74DBF54C-DEF4-4548-AC24-8FD245F4B41F}"/>
              </a:ext>
            </a:extLst>
          </p:cNvPr>
          <p:cNvSpPr txBox="1"/>
          <p:nvPr/>
        </p:nvSpPr>
        <p:spPr>
          <a:xfrm>
            <a:off x="21555227" y="3329186"/>
            <a:ext cx="800219" cy="1323439"/>
          </a:xfrm>
          <a:prstGeom prst="rect">
            <a:avLst/>
          </a:prstGeom>
          <a:noFill/>
        </p:spPr>
        <p:txBody>
          <a:bodyPr wrap="none" rtlCol="0" anchor="ctr">
            <a:spAutoFit/>
          </a:bodyPr>
          <a:lstStyle/>
          <a:p>
            <a:pPr algn="ctr"/>
            <a:r>
              <a:rPr lang="en-US" sz="8000" b="1" spc="300" dirty="0">
                <a:solidFill>
                  <a:schemeClr val="bg1"/>
                </a:solidFill>
                <a:latin typeface="Oswald" panose="02000503000000000000" pitchFamily="2" charset="77"/>
              </a:rPr>
              <a:t>C</a:t>
            </a:r>
          </a:p>
        </p:txBody>
      </p:sp>
      <p:sp>
        <p:nvSpPr>
          <p:cNvPr id="29" name="TextBox 28">
            <a:extLst>
              <a:ext uri="{FF2B5EF4-FFF2-40B4-BE49-F238E27FC236}">
                <a16:creationId xmlns:a16="http://schemas.microsoft.com/office/drawing/2014/main" id="{8D8D1397-A85F-FD45-9BF2-4BC56FEF8260}"/>
              </a:ext>
            </a:extLst>
          </p:cNvPr>
          <p:cNvSpPr txBox="1"/>
          <p:nvPr/>
        </p:nvSpPr>
        <p:spPr>
          <a:xfrm>
            <a:off x="21560836" y="5870928"/>
            <a:ext cx="788999" cy="1323439"/>
          </a:xfrm>
          <a:prstGeom prst="rect">
            <a:avLst/>
          </a:prstGeom>
          <a:noFill/>
        </p:spPr>
        <p:txBody>
          <a:bodyPr wrap="none" rtlCol="0" anchor="ctr">
            <a:spAutoFit/>
          </a:bodyPr>
          <a:lstStyle/>
          <a:p>
            <a:pPr algn="ctr"/>
            <a:r>
              <a:rPr lang="en-US" sz="8000" b="1" spc="300" dirty="0">
                <a:solidFill>
                  <a:schemeClr val="bg1"/>
                </a:solidFill>
                <a:latin typeface="Oswald" panose="02000503000000000000" pitchFamily="2" charset="77"/>
              </a:rPr>
              <a:t>A</a:t>
            </a:r>
          </a:p>
        </p:txBody>
      </p:sp>
      <p:sp>
        <p:nvSpPr>
          <p:cNvPr id="30" name="TextBox 29">
            <a:extLst>
              <a:ext uri="{FF2B5EF4-FFF2-40B4-BE49-F238E27FC236}">
                <a16:creationId xmlns:a16="http://schemas.microsoft.com/office/drawing/2014/main" id="{2BB9CE22-DD50-0248-8FC5-DB2051529B23}"/>
              </a:ext>
            </a:extLst>
          </p:cNvPr>
          <p:cNvSpPr txBox="1"/>
          <p:nvPr/>
        </p:nvSpPr>
        <p:spPr>
          <a:xfrm>
            <a:off x="21580072" y="8515014"/>
            <a:ext cx="750526" cy="1323439"/>
          </a:xfrm>
          <a:prstGeom prst="rect">
            <a:avLst/>
          </a:prstGeom>
          <a:noFill/>
        </p:spPr>
        <p:txBody>
          <a:bodyPr wrap="none" rtlCol="0" anchor="ctr">
            <a:spAutoFit/>
          </a:bodyPr>
          <a:lstStyle/>
          <a:p>
            <a:pPr algn="ctr"/>
            <a:r>
              <a:rPr lang="en-US" sz="8000" b="1" spc="300" dirty="0">
                <a:solidFill>
                  <a:schemeClr val="bg1"/>
                </a:solidFill>
                <a:latin typeface="Oswald" panose="02000503000000000000" pitchFamily="2" charset="77"/>
              </a:rPr>
              <a:t>S</a:t>
            </a:r>
          </a:p>
        </p:txBody>
      </p:sp>
      <p:sp>
        <p:nvSpPr>
          <p:cNvPr id="31" name="TextBox 30">
            <a:extLst>
              <a:ext uri="{FF2B5EF4-FFF2-40B4-BE49-F238E27FC236}">
                <a16:creationId xmlns:a16="http://schemas.microsoft.com/office/drawing/2014/main" id="{327F9AE9-960F-D140-85AA-498D945F15D5}"/>
              </a:ext>
            </a:extLst>
          </p:cNvPr>
          <p:cNvSpPr txBox="1"/>
          <p:nvPr/>
        </p:nvSpPr>
        <p:spPr>
          <a:xfrm>
            <a:off x="21531181" y="11125771"/>
            <a:ext cx="848309" cy="1323439"/>
          </a:xfrm>
          <a:prstGeom prst="rect">
            <a:avLst/>
          </a:prstGeom>
          <a:noFill/>
        </p:spPr>
        <p:txBody>
          <a:bodyPr wrap="none" rtlCol="0" anchor="ctr">
            <a:spAutoFit/>
          </a:bodyPr>
          <a:lstStyle/>
          <a:p>
            <a:pPr algn="ctr"/>
            <a:r>
              <a:rPr lang="en-US" sz="8000" b="1" spc="300" dirty="0">
                <a:solidFill>
                  <a:schemeClr val="bg1"/>
                </a:solidFill>
                <a:latin typeface="Oswald" panose="02000503000000000000" pitchFamily="2" charset="77"/>
              </a:rPr>
              <a:t>H</a:t>
            </a:r>
          </a:p>
        </p:txBody>
      </p:sp>
      <p:sp>
        <p:nvSpPr>
          <p:cNvPr id="39" name="Subtitle 2">
            <a:extLst>
              <a:ext uri="{FF2B5EF4-FFF2-40B4-BE49-F238E27FC236}">
                <a16:creationId xmlns:a16="http://schemas.microsoft.com/office/drawing/2014/main" id="{876902A8-2020-0943-AF2E-C8A0548ADDD3}"/>
              </a:ext>
            </a:extLst>
          </p:cNvPr>
          <p:cNvSpPr txBox="1">
            <a:spLocks/>
          </p:cNvSpPr>
          <p:nvPr/>
        </p:nvSpPr>
        <p:spPr>
          <a:xfrm>
            <a:off x="1321711" y="3400856"/>
            <a:ext cx="17103967" cy="1135570"/>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3700"/>
              </a:lnSpc>
            </a:pPr>
            <a:r>
              <a:rPr lang="en-US" sz="28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Offer discount for early payment – </a:t>
            </a:r>
            <a:r>
              <a:rPr lang="en-US"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this is an incentive</a:t>
            </a:r>
            <a:r>
              <a:rPr lang="en-GB" sz="2800" dirty="0">
                <a:solidFill>
                  <a:schemeClr val="tx1"/>
                </a:solidFill>
                <a:latin typeface="Gill Sans MT" panose="020B0502020104020203" pitchFamily="34" charset="77"/>
              </a:rPr>
              <a:t> for customers to pay an invoice within a stipulated period</a:t>
            </a:r>
            <a:endParaRPr lang="en-US"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43" name="Subtitle 2">
            <a:extLst>
              <a:ext uri="{FF2B5EF4-FFF2-40B4-BE49-F238E27FC236}">
                <a16:creationId xmlns:a16="http://schemas.microsoft.com/office/drawing/2014/main" id="{E06EFB4B-D46C-394B-97DF-725B1B6FEAC1}"/>
              </a:ext>
            </a:extLst>
          </p:cNvPr>
          <p:cNvSpPr txBox="1">
            <a:spLocks/>
          </p:cNvSpPr>
          <p:nvPr/>
        </p:nvSpPr>
        <p:spPr>
          <a:xfrm>
            <a:off x="1321712" y="4652625"/>
            <a:ext cx="17103966" cy="1603391"/>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3700"/>
              </a:lnSpc>
            </a:pPr>
            <a:r>
              <a:rPr lang="en-US" sz="28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Take deposit up front</a:t>
            </a:r>
            <a:r>
              <a:rPr lang="es-ES" sz="28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 - </a:t>
            </a:r>
            <a:r>
              <a:rPr lang="en-GB" sz="2800" dirty="0">
                <a:latin typeface="Gill Sans MT" panose="020B0502020104020203" pitchFamily="34" charset="77"/>
              </a:rPr>
              <a:t>Build trust. For your clients to be willing to give you an advance, you have to generate a lot of trust, especially if it is the first time they are going to work with you. ... Convey the value of your services. ... Set up a payment plan. ... Ask for the advance.</a:t>
            </a:r>
            <a:endParaRPr lang="en-US"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44" name="Subtitle 2">
            <a:extLst>
              <a:ext uri="{FF2B5EF4-FFF2-40B4-BE49-F238E27FC236}">
                <a16:creationId xmlns:a16="http://schemas.microsoft.com/office/drawing/2014/main" id="{BD39599A-88B9-334E-9158-3A1EB29953A3}"/>
              </a:ext>
            </a:extLst>
          </p:cNvPr>
          <p:cNvSpPr txBox="1">
            <a:spLocks/>
          </p:cNvSpPr>
          <p:nvPr/>
        </p:nvSpPr>
        <p:spPr>
          <a:xfrm>
            <a:off x="1321712" y="6583850"/>
            <a:ext cx="17103966" cy="2077110"/>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3700"/>
              </a:lnSpc>
            </a:pPr>
            <a:r>
              <a:rPr lang="en-US" sz="28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Apply credit limit – </a:t>
            </a:r>
            <a:r>
              <a:rPr lang="en-GB"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Firstly, a</a:t>
            </a:r>
            <a:r>
              <a:rPr lang="en-GB" sz="2800" dirty="0">
                <a:latin typeface="Gill Sans MT" panose="020B0502020104020203" pitchFamily="34" charset="77"/>
              </a:rPr>
              <a:t> risk limit for the new client must then be established. The risk limit is the maximum amount of credit that we are willing to risk with the client and that we will not exceed at any time without the authorization of a responsible manager. Thanks to the risk limits, high losses will be avoided if a default situation occurs.</a:t>
            </a:r>
            <a:endParaRPr lang="en-US"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46" name="Subtitle 2">
            <a:extLst>
              <a:ext uri="{FF2B5EF4-FFF2-40B4-BE49-F238E27FC236}">
                <a16:creationId xmlns:a16="http://schemas.microsoft.com/office/drawing/2014/main" id="{D515BF08-15A0-094F-90C3-D2017A128CB2}"/>
              </a:ext>
            </a:extLst>
          </p:cNvPr>
          <p:cNvSpPr txBox="1">
            <a:spLocks/>
          </p:cNvSpPr>
          <p:nvPr/>
        </p:nvSpPr>
        <p:spPr>
          <a:xfrm>
            <a:off x="1321711" y="8702285"/>
            <a:ext cx="17320250" cy="3938902"/>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3700"/>
              </a:lnSpc>
            </a:pPr>
            <a:r>
              <a:rPr lang="en-US" sz="28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Set up a Direct Debit mandate – </a:t>
            </a:r>
            <a:r>
              <a:rPr lang="en-GB" sz="2800" dirty="0">
                <a:latin typeface="Gill Sans MT" panose="020B0502020104020203" pitchFamily="34" charset="77"/>
              </a:rPr>
              <a:t>It is a way of processing payments that generates a wide range of benefits for your customers, benefits that add to the value and quality of service that you already offer them. </a:t>
            </a:r>
          </a:p>
          <a:p>
            <a:pPr marL="514350" indent="-514350" algn="just">
              <a:lnSpc>
                <a:spcPts val="3700"/>
              </a:lnSpc>
              <a:buAutoNum type="arabicPeriod"/>
            </a:pPr>
            <a:r>
              <a:rPr lang="en-GB" sz="2800" dirty="0">
                <a:latin typeface="Gill Sans MT" panose="020B0502020104020203" pitchFamily="34" charset="77"/>
              </a:rPr>
              <a:t>It is easy to use </a:t>
            </a:r>
          </a:p>
          <a:p>
            <a:pPr marL="514350" indent="-514350" algn="just">
              <a:lnSpc>
                <a:spcPts val="3700"/>
              </a:lnSpc>
              <a:buAutoNum type="arabicPeriod"/>
            </a:pPr>
            <a:r>
              <a:rPr lang="en-GB" sz="2800" dirty="0">
                <a:latin typeface="Gill Sans MT" panose="020B0502020104020203" pitchFamily="34" charset="77"/>
              </a:rPr>
              <a:t>2. Save customers’ time </a:t>
            </a:r>
          </a:p>
          <a:p>
            <a:pPr marL="514350" indent="-514350" algn="just">
              <a:lnSpc>
                <a:spcPts val="3700"/>
              </a:lnSpc>
              <a:buAutoNum type="arabicPeriod"/>
            </a:pPr>
            <a:r>
              <a:rPr lang="en-GB" sz="2800" dirty="0">
                <a:latin typeface="Gill Sans MT" panose="020B0502020104020203" pitchFamily="34" charset="77"/>
              </a:rPr>
              <a:t>3. Eliminate the inconvenience of late payment </a:t>
            </a:r>
          </a:p>
          <a:p>
            <a:pPr marL="514350" indent="-514350" algn="just">
              <a:lnSpc>
                <a:spcPts val="3700"/>
              </a:lnSpc>
              <a:buAutoNum type="arabicPeriod"/>
            </a:pPr>
            <a:r>
              <a:rPr lang="en-GB" sz="2800" dirty="0">
                <a:latin typeface="Gill Sans MT" panose="020B0502020104020203" pitchFamily="34" charset="77"/>
              </a:rPr>
              <a:t>4. It is safe and protected by the Direct Debit Guarantee </a:t>
            </a:r>
          </a:p>
          <a:p>
            <a:pPr marL="514350" indent="-514350" algn="just">
              <a:lnSpc>
                <a:spcPts val="3700"/>
              </a:lnSpc>
              <a:buAutoNum type="arabicPeriod"/>
            </a:pPr>
            <a:r>
              <a:rPr lang="en-GB" sz="2800" dirty="0">
                <a:latin typeface="Gill Sans MT" panose="020B0502020104020203" pitchFamily="34" charset="77"/>
              </a:rPr>
              <a:t>5. Save your customers money</a:t>
            </a:r>
            <a:endParaRPr lang="en-US"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13798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19E960-8647-B94D-8FEE-E0C693C79EAE}"/>
              </a:ext>
            </a:extLst>
          </p:cNvPr>
          <p:cNvSpPr txBox="1"/>
          <p:nvPr/>
        </p:nvSpPr>
        <p:spPr>
          <a:xfrm>
            <a:off x="9707221" y="592759"/>
            <a:ext cx="4963218" cy="1323439"/>
          </a:xfrm>
          <a:prstGeom prst="rect">
            <a:avLst/>
          </a:prstGeom>
          <a:noFill/>
        </p:spPr>
        <p:txBody>
          <a:bodyPr wrap="none" rtlCol="0" anchor="t">
            <a:spAutoFit/>
          </a:bodyPr>
          <a:lstStyle/>
          <a:p>
            <a:pPr algn="ctr"/>
            <a:r>
              <a:rPr lang="en-US" sz="8000" b="1" spc="300" dirty="0">
                <a:solidFill>
                  <a:schemeClr val="accent5">
                    <a:lumMod val="75000"/>
                  </a:schemeClr>
                </a:solidFill>
                <a:latin typeface="Gill Sans MT" panose="020B0502020104020203" pitchFamily="34" charset="77"/>
              </a:rPr>
              <a:t>Suppliers</a:t>
            </a:r>
          </a:p>
        </p:txBody>
      </p:sp>
      <p:sp>
        <p:nvSpPr>
          <p:cNvPr id="4" name="Freeform 5">
            <a:extLst>
              <a:ext uri="{FF2B5EF4-FFF2-40B4-BE49-F238E27FC236}">
                <a16:creationId xmlns:a16="http://schemas.microsoft.com/office/drawing/2014/main" id="{9A7E9B38-2C09-A64D-A947-C6AB2E9E0F9A}"/>
              </a:ext>
            </a:extLst>
          </p:cNvPr>
          <p:cNvSpPr>
            <a:spLocks/>
          </p:cNvSpPr>
          <p:nvPr/>
        </p:nvSpPr>
        <p:spPr bwMode="auto">
          <a:xfrm>
            <a:off x="8106091" y="3605448"/>
            <a:ext cx="8157166" cy="8944820"/>
          </a:xfrm>
          <a:custGeom>
            <a:avLst/>
            <a:gdLst>
              <a:gd name="T0" fmla="*/ 4438298 w 2605"/>
              <a:gd name="T1" fmla="*/ 2181991 h 2606"/>
              <a:gd name="T2" fmla="*/ 3775814 w 2605"/>
              <a:gd name="T3" fmla="*/ 1570827 h 2606"/>
              <a:gd name="T4" fmla="*/ 3715744 w 2605"/>
              <a:gd name="T5" fmla="*/ 1598296 h 2606"/>
              <a:gd name="T6" fmla="*/ 3715744 w 2605"/>
              <a:gd name="T7" fmla="*/ 1757953 h 2606"/>
              <a:gd name="T8" fmla="*/ 3633363 w 2605"/>
              <a:gd name="T9" fmla="*/ 1840357 h 2606"/>
              <a:gd name="T10" fmla="*/ 3518372 w 2605"/>
              <a:gd name="T11" fmla="*/ 1840357 h 2606"/>
              <a:gd name="T12" fmla="*/ 3518372 w 2605"/>
              <a:gd name="T13" fmla="*/ 1088420 h 2606"/>
              <a:gd name="T14" fmla="*/ 3394800 w 2605"/>
              <a:gd name="T15" fmla="*/ 964814 h 2606"/>
              <a:gd name="T16" fmla="*/ 2641354 w 2605"/>
              <a:gd name="T17" fmla="*/ 964814 h 2606"/>
              <a:gd name="T18" fmla="*/ 2643070 w 2605"/>
              <a:gd name="T19" fmla="*/ 957947 h 2606"/>
              <a:gd name="T20" fmla="*/ 2643070 w 2605"/>
              <a:gd name="T21" fmla="*/ 839491 h 2606"/>
              <a:gd name="T22" fmla="*/ 2725451 w 2605"/>
              <a:gd name="T23" fmla="*/ 757087 h 2606"/>
              <a:gd name="T24" fmla="*/ 2885065 w 2605"/>
              <a:gd name="T25" fmla="*/ 757087 h 2606"/>
              <a:gd name="T26" fmla="*/ 2912526 w 2605"/>
              <a:gd name="T27" fmla="*/ 697001 h 2606"/>
              <a:gd name="T28" fmla="*/ 2301530 w 2605"/>
              <a:gd name="T29" fmla="*/ 34335 h 2606"/>
              <a:gd name="T30" fmla="*/ 2189972 w 2605"/>
              <a:gd name="T31" fmla="*/ 34335 h 2606"/>
              <a:gd name="T32" fmla="*/ 1578977 w 2605"/>
              <a:gd name="T33" fmla="*/ 697001 h 2606"/>
              <a:gd name="T34" fmla="*/ 1606437 w 2605"/>
              <a:gd name="T35" fmla="*/ 757087 h 2606"/>
              <a:gd name="T36" fmla="*/ 1767767 w 2605"/>
              <a:gd name="T37" fmla="*/ 757087 h 2606"/>
              <a:gd name="T38" fmla="*/ 1850149 w 2605"/>
              <a:gd name="T39" fmla="*/ 839491 h 2606"/>
              <a:gd name="T40" fmla="*/ 1850149 w 2605"/>
              <a:gd name="T41" fmla="*/ 957947 h 2606"/>
              <a:gd name="T42" fmla="*/ 1850149 w 2605"/>
              <a:gd name="T43" fmla="*/ 964814 h 2606"/>
              <a:gd name="T44" fmla="*/ 1098419 w 2605"/>
              <a:gd name="T45" fmla="*/ 964814 h 2606"/>
              <a:gd name="T46" fmla="*/ 974847 w 2605"/>
              <a:gd name="T47" fmla="*/ 1088420 h 2606"/>
              <a:gd name="T48" fmla="*/ 974847 w 2605"/>
              <a:gd name="T49" fmla="*/ 1843791 h 2606"/>
              <a:gd name="T50" fmla="*/ 955967 w 2605"/>
              <a:gd name="T51" fmla="*/ 1840357 h 2606"/>
              <a:gd name="T52" fmla="*/ 837544 w 2605"/>
              <a:gd name="T53" fmla="*/ 1840357 h 2606"/>
              <a:gd name="T54" fmla="*/ 755163 w 2605"/>
              <a:gd name="T55" fmla="*/ 1757953 h 2606"/>
              <a:gd name="T56" fmla="*/ 755163 w 2605"/>
              <a:gd name="T57" fmla="*/ 1598296 h 2606"/>
              <a:gd name="T58" fmla="*/ 695093 w 2605"/>
              <a:gd name="T59" fmla="*/ 1570827 h 2606"/>
              <a:gd name="T60" fmla="*/ 32609 w 2605"/>
              <a:gd name="T61" fmla="*/ 2181991 h 2606"/>
              <a:gd name="T62" fmla="*/ 32609 w 2605"/>
              <a:gd name="T63" fmla="*/ 2293580 h 2606"/>
              <a:gd name="T64" fmla="*/ 695093 w 2605"/>
              <a:gd name="T65" fmla="*/ 2904743 h 2606"/>
              <a:gd name="T66" fmla="*/ 755163 w 2605"/>
              <a:gd name="T67" fmla="*/ 2877275 h 2606"/>
              <a:gd name="T68" fmla="*/ 755163 w 2605"/>
              <a:gd name="T69" fmla="*/ 2715901 h 2606"/>
              <a:gd name="T70" fmla="*/ 837544 w 2605"/>
              <a:gd name="T71" fmla="*/ 2633497 h 2606"/>
              <a:gd name="T72" fmla="*/ 955967 w 2605"/>
              <a:gd name="T73" fmla="*/ 2633497 h 2606"/>
              <a:gd name="T74" fmla="*/ 974847 w 2605"/>
              <a:gd name="T75" fmla="*/ 2631780 h 2606"/>
              <a:gd name="T76" fmla="*/ 974847 w 2605"/>
              <a:gd name="T77" fmla="*/ 3385434 h 2606"/>
              <a:gd name="T78" fmla="*/ 1098419 w 2605"/>
              <a:gd name="T79" fmla="*/ 3509040 h 2606"/>
              <a:gd name="T80" fmla="*/ 1850149 w 2605"/>
              <a:gd name="T81" fmla="*/ 3509040 h 2606"/>
              <a:gd name="T82" fmla="*/ 1850149 w 2605"/>
              <a:gd name="T83" fmla="*/ 3515907 h 2606"/>
              <a:gd name="T84" fmla="*/ 1850149 w 2605"/>
              <a:gd name="T85" fmla="*/ 3634363 h 2606"/>
              <a:gd name="T86" fmla="*/ 1767767 w 2605"/>
              <a:gd name="T87" fmla="*/ 3716767 h 2606"/>
              <a:gd name="T88" fmla="*/ 1606437 w 2605"/>
              <a:gd name="T89" fmla="*/ 3716767 h 2606"/>
              <a:gd name="T90" fmla="*/ 1578977 w 2605"/>
              <a:gd name="T91" fmla="*/ 3778570 h 2606"/>
              <a:gd name="T92" fmla="*/ 2189972 w 2605"/>
              <a:gd name="T93" fmla="*/ 4441236 h 2606"/>
              <a:gd name="T94" fmla="*/ 2301530 w 2605"/>
              <a:gd name="T95" fmla="*/ 4441236 h 2606"/>
              <a:gd name="T96" fmla="*/ 2912526 w 2605"/>
              <a:gd name="T97" fmla="*/ 3778570 h 2606"/>
              <a:gd name="T98" fmla="*/ 2885065 w 2605"/>
              <a:gd name="T99" fmla="*/ 3716767 h 2606"/>
              <a:gd name="T100" fmla="*/ 2725451 w 2605"/>
              <a:gd name="T101" fmla="*/ 3716767 h 2606"/>
              <a:gd name="T102" fmla="*/ 2643070 w 2605"/>
              <a:gd name="T103" fmla="*/ 3634363 h 2606"/>
              <a:gd name="T104" fmla="*/ 2643070 w 2605"/>
              <a:gd name="T105" fmla="*/ 3515907 h 2606"/>
              <a:gd name="T106" fmla="*/ 2641354 w 2605"/>
              <a:gd name="T107" fmla="*/ 3509040 h 2606"/>
              <a:gd name="T108" fmla="*/ 3394800 w 2605"/>
              <a:gd name="T109" fmla="*/ 3509040 h 2606"/>
              <a:gd name="T110" fmla="*/ 3518372 w 2605"/>
              <a:gd name="T111" fmla="*/ 3385434 h 2606"/>
              <a:gd name="T112" fmla="*/ 3518372 w 2605"/>
              <a:gd name="T113" fmla="*/ 2633497 h 2606"/>
              <a:gd name="T114" fmla="*/ 3633363 w 2605"/>
              <a:gd name="T115" fmla="*/ 2633497 h 2606"/>
              <a:gd name="T116" fmla="*/ 3715744 w 2605"/>
              <a:gd name="T117" fmla="*/ 2715901 h 2606"/>
              <a:gd name="T118" fmla="*/ 3715744 w 2605"/>
              <a:gd name="T119" fmla="*/ 2877275 h 2606"/>
              <a:gd name="T120" fmla="*/ 3775814 w 2605"/>
              <a:gd name="T121" fmla="*/ 2904743 h 2606"/>
              <a:gd name="T122" fmla="*/ 4438298 w 2605"/>
              <a:gd name="T123" fmla="*/ 2293580 h 2606"/>
              <a:gd name="T124" fmla="*/ 4438298 w 2605"/>
              <a:gd name="T125" fmla="*/ 2181991 h 26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05" h="2606">
                <a:moveTo>
                  <a:pt x="2586" y="1271"/>
                </a:moveTo>
                <a:cubicBezTo>
                  <a:pt x="2200" y="915"/>
                  <a:pt x="2200" y="915"/>
                  <a:pt x="2200" y="915"/>
                </a:cubicBezTo>
                <a:cubicBezTo>
                  <a:pt x="2181" y="897"/>
                  <a:pt x="2165" y="904"/>
                  <a:pt x="2165" y="931"/>
                </a:cubicBezTo>
                <a:cubicBezTo>
                  <a:pt x="2165" y="1024"/>
                  <a:pt x="2165" y="1024"/>
                  <a:pt x="2165" y="1024"/>
                </a:cubicBezTo>
                <a:cubicBezTo>
                  <a:pt x="2165" y="1051"/>
                  <a:pt x="2143" y="1072"/>
                  <a:pt x="2117" y="1072"/>
                </a:cubicBezTo>
                <a:cubicBezTo>
                  <a:pt x="2050" y="1072"/>
                  <a:pt x="2050" y="1072"/>
                  <a:pt x="2050" y="1072"/>
                </a:cubicBezTo>
                <a:cubicBezTo>
                  <a:pt x="2050" y="634"/>
                  <a:pt x="2050" y="634"/>
                  <a:pt x="2050" y="634"/>
                </a:cubicBezTo>
                <a:cubicBezTo>
                  <a:pt x="2050" y="595"/>
                  <a:pt x="2017" y="562"/>
                  <a:pt x="1978" y="562"/>
                </a:cubicBezTo>
                <a:cubicBezTo>
                  <a:pt x="1539" y="562"/>
                  <a:pt x="1539" y="562"/>
                  <a:pt x="1539" y="562"/>
                </a:cubicBezTo>
                <a:cubicBezTo>
                  <a:pt x="1539" y="561"/>
                  <a:pt x="1540" y="559"/>
                  <a:pt x="1540" y="558"/>
                </a:cubicBezTo>
                <a:cubicBezTo>
                  <a:pt x="1540" y="489"/>
                  <a:pt x="1540" y="489"/>
                  <a:pt x="1540" y="489"/>
                </a:cubicBezTo>
                <a:cubicBezTo>
                  <a:pt x="1540" y="462"/>
                  <a:pt x="1561" y="441"/>
                  <a:pt x="1588" y="441"/>
                </a:cubicBezTo>
                <a:cubicBezTo>
                  <a:pt x="1681" y="441"/>
                  <a:pt x="1681" y="441"/>
                  <a:pt x="1681" y="441"/>
                </a:cubicBezTo>
                <a:cubicBezTo>
                  <a:pt x="1708" y="441"/>
                  <a:pt x="1715" y="425"/>
                  <a:pt x="1697" y="406"/>
                </a:cubicBezTo>
                <a:cubicBezTo>
                  <a:pt x="1341" y="20"/>
                  <a:pt x="1341" y="20"/>
                  <a:pt x="1341" y="20"/>
                </a:cubicBezTo>
                <a:cubicBezTo>
                  <a:pt x="1323" y="0"/>
                  <a:pt x="1294" y="0"/>
                  <a:pt x="1276" y="20"/>
                </a:cubicBezTo>
                <a:cubicBezTo>
                  <a:pt x="920" y="406"/>
                  <a:pt x="920" y="406"/>
                  <a:pt x="920" y="406"/>
                </a:cubicBezTo>
                <a:cubicBezTo>
                  <a:pt x="903" y="425"/>
                  <a:pt x="910" y="441"/>
                  <a:pt x="936" y="441"/>
                </a:cubicBezTo>
                <a:cubicBezTo>
                  <a:pt x="1030" y="441"/>
                  <a:pt x="1030" y="441"/>
                  <a:pt x="1030" y="441"/>
                </a:cubicBezTo>
                <a:cubicBezTo>
                  <a:pt x="1056" y="441"/>
                  <a:pt x="1078" y="462"/>
                  <a:pt x="1078" y="489"/>
                </a:cubicBezTo>
                <a:cubicBezTo>
                  <a:pt x="1078" y="558"/>
                  <a:pt x="1078" y="558"/>
                  <a:pt x="1078" y="558"/>
                </a:cubicBezTo>
                <a:cubicBezTo>
                  <a:pt x="1078" y="559"/>
                  <a:pt x="1078" y="561"/>
                  <a:pt x="1078" y="562"/>
                </a:cubicBezTo>
                <a:cubicBezTo>
                  <a:pt x="640" y="562"/>
                  <a:pt x="640" y="562"/>
                  <a:pt x="640" y="562"/>
                </a:cubicBezTo>
                <a:cubicBezTo>
                  <a:pt x="600" y="562"/>
                  <a:pt x="568" y="595"/>
                  <a:pt x="568" y="634"/>
                </a:cubicBezTo>
                <a:cubicBezTo>
                  <a:pt x="568" y="1074"/>
                  <a:pt x="568" y="1074"/>
                  <a:pt x="568" y="1074"/>
                </a:cubicBezTo>
                <a:cubicBezTo>
                  <a:pt x="564" y="1073"/>
                  <a:pt x="561" y="1072"/>
                  <a:pt x="557" y="1072"/>
                </a:cubicBezTo>
                <a:cubicBezTo>
                  <a:pt x="488" y="1072"/>
                  <a:pt x="488" y="1072"/>
                  <a:pt x="488" y="1072"/>
                </a:cubicBezTo>
                <a:cubicBezTo>
                  <a:pt x="462" y="1072"/>
                  <a:pt x="440" y="1051"/>
                  <a:pt x="440" y="1024"/>
                </a:cubicBezTo>
                <a:cubicBezTo>
                  <a:pt x="440" y="931"/>
                  <a:pt x="440" y="931"/>
                  <a:pt x="440" y="931"/>
                </a:cubicBezTo>
                <a:cubicBezTo>
                  <a:pt x="440" y="904"/>
                  <a:pt x="424" y="897"/>
                  <a:pt x="405" y="915"/>
                </a:cubicBezTo>
                <a:cubicBezTo>
                  <a:pt x="19" y="1271"/>
                  <a:pt x="19" y="1271"/>
                  <a:pt x="19" y="1271"/>
                </a:cubicBezTo>
                <a:cubicBezTo>
                  <a:pt x="0" y="1289"/>
                  <a:pt x="0" y="1318"/>
                  <a:pt x="19" y="1336"/>
                </a:cubicBezTo>
                <a:cubicBezTo>
                  <a:pt x="405" y="1692"/>
                  <a:pt x="405" y="1692"/>
                  <a:pt x="405" y="1692"/>
                </a:cubicBezTo>
                <a:cubicBezTo>
                  <a:pt x="424" y="1709"/>
                  <a:pt x="440" y="1702"/>
                  <a:pt x="440" y="1676"/>
                </a:cubicBezTo>
                <a:cubicBezTo>
                  <a:pt x="440" y="1582"/>
                  <a:pt x="440" y="1582"/>
                  <a:pt x="440" y="1582"/>
                </a:cubicBezTo>
                <a:cubicBezTo>
                  <a:pt x="440" y="1556"/>
                  <a:pt x="462" y="1534"/>
                  <a:pt x="488" y="1534"/>
                </a:cubicBezTo>
                <a:cubicBezTo>
                  <a:pt x="557" y="1534"/>
                  <a:pt x="557" y="1534"/>
                  <a:pt x="557" y="1534"/>
                </a:cubicBezTo>
                <a:cubicBezTo>
                  <a:pt x="561" y="1534"/>
                  <a:pt x="564" y="1534"/>
                  <a:pt x="568" y="1533"/>
                </a:cubicBezTo>
                <a:cubicBezTo>
                  <a:pt x="568" y="1972"/>
                  <a:pt x="568" y="1972"/>
                  <a:pt x="568" y="1972"/>
                </a:cubicBezTo>
                <a:cubicBezTo>
                  <a:pt x="568" y="2012"/>
                  <a:pt x="600" y="2044"/>
                  <a:pt x="640" y="2044"/>
                </a:cubicBezTo>
                <a:cubicBezTo>
                  <a:pt x="1078" y="2044"/>
                  <a:pt x="1078" y="2044"/>
                  <a:pt x="1078" y="2044"/>
                </a:cubicBezTo>
                <a:cubicBezTo>
                  <a:pt x="1078" y="2046"/>
                  <a:pt x="1078" y="2047"/>
                  <a:pt x="1078" y="2048"/>
                </a:cubicBezTo>
                <a:cubicBezTo>
                  <a:pt x="1078" y="2117"/>
                  <a:pt x="1078" y="2117"/>
                  <a:pt x="1078" y="2117"/>
                </a:cubicBezTo>
                <a:cubicBezTo>
                  <a:pt x="1078" y="2144"/>
                  <a:pt x="1056" y="2165"/>
                  <a:pt x="1030" y="2165"/>
                </a:cubicBezTo>
                <a:cubicBezTo>
                  <a:pt x="936" y="2165"/>
                  <a:pt x="936" y="2165"/>
                  <a:pt x="936" y="2165"/>
                </a:cubicBezTo>
                <a:cubicBezTo>
                  <a:pt x="910" y="2165"/>
                  <a:pt x="903" y="2181"/>
                  <a:pt x="920" y="2201"/>
                </a:cubicBezTo>
                <a:cubicBezTo>
                  <a:pt x="1276" y="2587"/>
                  <a:pt x="1276" y="2587"/>
                  <a:pt x="1276" y="2587"/>
                </a:cubicBezTo>
                <a:cubicBezTo>
                  <a:pt x="1294" y="2606"/>
                  <a:pt x="1323" y="2606"/>
                  <a:pt x="1341" y="2587"/>
                </a:cubicBezTo>
                <a:cubicBezTo>
                  <a:pt x="1697" y="2201"/>
                  <a:pt x="1697" y="2201"/>
                  <a:pt x="1697" y="2201"/>
                </a:cubicBezTo>
                <a:cubicBezTo>
                  <a:pt x="1715" y="2181"/>
                  <a:pt x="1708" y="2165"/>
                  <a:pt x="1681" y="2165"/>
                </a:cubicBezTo>
                <a:cubicBezTo>
                  <a:pt x="1588" y="2165"/>
                  <a:pt x="1588" y="2165"/>
                  <a:pt x="1588" y="2165"/>
                </a:cubicBezTo>
                <a:cubicBezTo>
                  <a:pt x="1561" y="2165"/>
                  <a:pt x="1540" y="2144"/>
                  <a:pt x="1540" y="2117"/>
                </a:cubicBezTo>
                <a:cubicBezTo>
                  <a:pt x="1540" y="2048"/>
                  <a:pt x="1540" y="2048"/>
                  <a:pt x="1540" y="2048"/>
                </a:cubicBezTo>
                <a:cubicBezTo>
                  <a:pt x="1540" y="2047"/>
                  <a:pt x="1539" y="2046"/>
                  <a:pt x="1539" y="2044"/>
                </a:cubicBezTo>
                <a:cubicBezTo>
                  <a:pt x="1978" y="2044"/>
                  <a:pt x="1978" y="2044"/>
                  <a:pt x="1978" y="2044"/>
                </a:cubicBezTo>
                <a:cubicBezTo>
                  <a:pt x="2017" y="2044"/>
                  <a:pt x="2050" y="2012"/>
                  <a:pt x="2050" y="1972"/>
                </a:cubicBezTo>
                <a:cubicBezTo>
                  <a:pt x="2050" y="1534"/>
                  <a:pt x="2050" y="1534"/>
                  <a:pt x="2050" y="1534"/>
                </a:cubicBezTo>
                <a:cubicBezTo>
                  <a:pt x="2117" y="1534"/>
                  <a:pt x="2117" y="1534"/>
                  <a:pt x="2117" y="1534"/>
                </a:cubicBezTo>
                <a:cubicBezTo>
                  <a:pt x="2143" y="1534"/>
                  <a:pt x="2165" y="1556"/>
                  <a:pt x="2165" y="1582"/>
                </a:cubicBezTo>
                <a:cubicBezTo>
                  <a:pt x="2165" y="1676"/>
                  <a:pt x="2165" y="1676"/>
                  <a:pt x="2165" y="1676"/>
                </a:cubicBezTo>
                <a:cubicBezTo>
                  <a:pt x="2165" y="1702"/>
                  <a:pt x="2181" y="1709"/>
                  <a:pt x="2200" y="1692"/>
                </a:cubicBezTo>
                <a:cubicBezTo>
                  <a:pt x="2586" y="1336"/>
                  <a:pt x="2586" y="1336"/>
                  <a:pt x="2586" y="1336"/>
                </a:cubicBezTo>
                <a:cubicBezTo>
                  <a:pt x="2605" y="1318"/>
                  <a:pt x="2605" y="1289"/>
                  <a:pt x="2586" y="1271"/>
                </a:cubicBezTo>
                <a:close/>
              </a:path>
            </a:pathLst>
          </a:custGeom>
          <a:solidFill>
            <a:schemeClr val="accent3">
              <a:lumMod val="20000"/>
              <a:lumOff val="80000"/>
            </a:schemeClr>
          </a:solidFill>
          <a:ln>
            <a:noFill/>
          </a:ln>
        </p:spPr>
        <p:txBody>
          <a:bodyPr/>
          <a:lstStyle/>
          <a:p>
            <a:endParaRPr lang="en-GB" sz="2400" dirty="0">
              <a:latin typeface="Gill Sans MT" panose="020B0502020104020203" pitchFamily="34" charset="77"/>
            </a:endParaRPr>
          </a:p>
          <a:p>
            <a:endParaRPr lang="en-GB" sz="2400" dirty="0">
              <a:latin typeface="Gill Sans MT" panose="020B0502020104020203" pitchFamily="34" charset="77"/>
            </a:endParaRPr>
          </a:p>
          <a:p>
            <a:endParaRPr lang="en-GB" sz="2400" dirty="0">
              <a:latin typeface="Gill Sans MT" panose="020B0502020104020203" pitchFamily="34" charset="77"/>
            </a:endParaRPr>
          </a:p>
          <a:p>
            <a:endParaRPr lang="en-GB" sz="2400" dirty="0">
              <a:latin typeface="Gill Sans MT" panose="020B0502020104020203" pitchFamily="34" charset="77"/>
            </a:endParaRPr>
          </a:p>
          <a:p>
            <a:endParaRPr lang="en-GB" sz="2400" dirty="0">
              <a:latin typeface="Gill Sans MT" panose="020B0502020104020203" pitchFamily="34" charset="77"/>
            </a:endParaRPr>
          </a:p>
          <a:p>
            <a:endParaRPr lang="en-GB" sz="2400" dirty="0">
              <a:latin typeface="Gill Sans MT" panose="020B0502020104020203" pitchFamily="34" charset="77"/>
            </a:endParaRPr>
          </a:p>
          <a:p>
            <a:endParaRPr lang="en-GB" sz="2400" dirty="0">
              <a:latin typeface="Gill Sans MT" panose="020B0502020104020203" pitchFamily="34" charset="77"/>
            </a:endParaRPr>
          </a:p>
          <a:p>
            <a:endParaRPr lang="en-GB" sz="2400" dirty="0">
              <a:latin typeface="Gill Sans MT" panose="020B0502020104020203" pitchFamily="34" charset="77"/>
            </a:endParaRPr>
          </a:p>
          <a:p>
            <a:r>
              <a:rPr lang="en-GB" sz="2400" dirty="0">
                <a:latin typeface="Gill Sans MT" panose="020B0502020104020203" pitchFamily="34" charset="77"/>
              </a:rPr>
              <a:t>T</a:t>
            </a:r>
            <a:endParaRPr lang="en-ID" sz="2400" dirty="0">
              <a:latin typeface="Gill Sans MT" panose="020B0502020104020203" pitchFamily="34" charset="77"/>
            </a:endParaRPr>
          </a:p>
        </p:txBody>
      </p:sp>
      <p:sp>
        <p:nvSpPr>
          <p:cNvPr id="5" name="Freeform 6">
            <a:extLst>
              <a:ext uri="{FF2B5EF4-FFF2-40B4-BE49-F238E27FC236}">
                <a16:creationId xmlns:a16="http://schemas.microsoft.com/office/drawing/2014/main" id="{7AAF72FF-C9C5-C346-9888-84D94934DCDA}"/>
              </a:ext>
            </a:extLst>
          </p:cNvPr>
          <p:cNvSpPr>
            <a:spLocks/>
          </p:cNvSpPr>
          <p:nvPr/>
        </p:nvSpPr>
        <p:spPr bwMode="auto">
          <a:xfrm>
            <a:off x="2393327" y="3186458"/>
            <a:ext cx="9747887" cy="4843788"/>
          </a:xfrm>
          <a:custGeom>
            <a:avLst/>
            <a:gdLst>
              <a:gd name="T0" fmla="*/ 2626806 w 2842"/>
              <a:gd name="T1" fmla="*/ 2422601 h 1411"/>
              <a:gd name="T2" fmla="*/ 2664552 w 2842"/>
              <a:gd name="T3" fmla="*/ 2355640 h 1411"/>
              <a:gd name="T4" fmla="*/ 3326830 w 2842"/>
              <a:gd name="T5" fmla="*/ 1746127 h 1411"/>
              <a:gd name="T6" fmla="*/ 3393744 w 2842"/>
              <a:gd name="T7" fmla="*/ 1715222 h 1411"/>
              <a:gd name="T8" fmla="*/ 3467521 w 2842"/>
              <a:gd name="T9" fmla="*/ 1807937 h 1411"/>
              <a:gd name="T10" fmla="*/ 3467521 w 2842"/>
              <a:gd name="T11" fmla="*/ 1967612 h 1411"/>
              <a:gd name="T12" fmla="*/ 3501836 w 2842"/>
              <a:gd name="T13" fmla="*/ 2001951 h 1411"/>
              <a:gd name="T14" fmla="*/ 3591055 w 2842"/>
              <a:gd name="T15" fmla="*/ 2001951 h 1411"/>
              <a:gd name="T16" fmla="*/ 3591055 w 2842"/>
              <a:gd name="T17" fmla="*/ 1298006 h 1411"/>
              <a:gd name="T18" fmla="*/ 3762629 w 2842"/>
              <a:gd name="T19" fmla="*/ 1126312 h 1411"/>
              <a:gd name="T20" fmla="*/ 4466085 w 2842"/>
              <a:gd name="T21" fmla="*/ 1126312 h 1411"/>
              <a:gd name="T22" fmla="*/ 4466085 w 2842"/>
              <a:gd name="T23" fmla="*/ 1049050 h 1411"/>
              <a:gd name="T24" fmla="*/ 4431770 w 2842"/>
              <a:gd name="T25" fmla="*/ 1014711 h 1411"/>
              <a:gd name="T26" fmla="*/ 4270490 w 2842"/>
              <a:gd name="T27" fmla="*/ 1014711 h 1411"/>
              <a:gd name="T28" fmla="*/ 4184703 w 2842"/>
              <a:gd name="T29" fmla="*/ 968354 h 1411"/>
              <a:gd name="T30" fmla="*/ 4208723 w 2842"/>
              <a:gd name="T31" fmla="*/ 873922 h 1411"/>
              <a:gd name="T32" fmla="*/ 4817813 w 2842"/>
              <a:gd name="T33" fmla="*/ 211184 h 1411"/>
              <a:gd name="T34" fmla="*/ 4876148 w 2842"/>
              <a:gd name="T35" fmla="*/ 175128 h 1411"/>
              <a:gd name="T36" fmla="*/ 4876148 w 2842"/>
              <a:gd name="T37" fmla="*/ 0 h 1411"/>
              <a:gd name="T38" fmla="*/ 123534 w 2842"/>
              <a:gd name="T39" fmla="*/ 0 h 1411"/>
              <a:gd name="T40" fmla="*/ 0 w 2842"/>
              <a:gd name="T41" fmla="*/ 123620 h 1411"/>
              <a:gd name="T42" fmla="*/ 0 w 2842"/>
              <a:gd name="T43" fmla="*/ 2422601 h 1411"/>
              <a:gd name="T44" fmla="*/ 2626806 w 2842"/>
              <a:gd name="T45" fmla="*/ 2422601 h 14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42" h="1411">
                <a:moveTo>
                  <a:pt x="1531" y="1411"/>
                </a:moveTo>
                <a:cubicBezTo>
                  <a:pt x="1534" y="1396"/>
                  <a:pt x="1542" y="1383"/>
                  <a:pt x="1553" y="1372"/>
                </a:cubicBezTo>
                <a:cubicBezTo>
                  <a:pt x="1939" y="1017"/>
                  <a:pt x="1939" y="1017"/>
                  <a:pt x="1939" y="1017"/>
                </a:cubicBezTo>
                <a:cubicBezTo>
                  <a:pt x="1952" y="1005"/>
                  <a:pt x="1965" y="999"/>
                  <a:pt x="1978" y="999"/>
                </a:cubicBezTo>
                <a:cubicBezTo>
                  <a:pt x="1999" y="999"/>
                  <a:pt x="2021" y="1016"/>
                  <a:pt x="2021" y="1053"/>
                </a:cubicBezTo>
                <a:cubicBezTo>
                  <a:pt x="2021" y="1146"/>
                  <a:pt x="2021" y="1146"/>
                  <a:pt x="2021" y="1146"/>
                </a:cubicBezTo>
                <a:cubicBezTo>
                  <a:pt x="2021" y="1157"/>
                  <a:pt x="2030" y="1166"/>
                  <a:pt x="2041" y="1166"/>
                </a:cubicBezTo>
                <a:cubicBezTo>
                  <a:pt x="2093" y="1166"/>
                  <a:pt x="2093" y="1166"/>
                  <a:pt x="2093" y="1166"/>
                </a:cubicBezTo>
                <a:cubicBezTo>
                  <a:pt x="2093" y="756"/>
                  <a:pt x="2093" y="756"/>
                  <a:pt x="2093" y="756"/>
                </a:cubicBezTo>
                <a:cubicBezTo>
                  <a:pt x="2093" y="701"/>
                  <a:pt x="2137" y="656"/>
                  <a:pt x="2193" y="656"/>
                </a:cubicBezTo>
                <a:cubicBezTo>
                  <a:pt x="2603" y="656"/>
                  <a:pt x="2603" y="656"/>
                  <a:pt x="2603" y="656"/>
                </a:cubicBezTo>
                <a:cubicBezTo>
                  <a:pt x="2603" y="611"/>
                  <a:pt x="2603" y="611"/>
                  <a:pt x="2603" y="611"/>
                </a:cubicBezTo>
                <a:cubicBezTo>
                  <a:pt x="2603" y="600"/>
                  <a:pt x="2594" y="591"/>
                  <a:pt x="2583" y="591"/>
                </a:cubicBezTo>
                <a:cubicBezTo>
                  <a:pt x="2489" y="591"/>
                  <a:pt x="2489" y="591"/>
                  <a:pt x="2489" y="591"/>
                </a:cubicBezTo>
                <a:cubicBezTo>
                  <a:pt x="2455" y="591"/>
                  <a:pt x="2443" y="572"/>
                  <a:pt x="2439" y="564"/>
                </a:cubicBezTo>
                <a:cubicBezTo>
                  <a:pt x="2435" y="556"/>
                  <a:pt x="2430" y="534"/>
                  <a:pt x="2453" y="509"/>
                </a:cubicBezTo>
                <a:cubicBezTo>
                  <a:pt x="2808" y="123"/>
                  <a:pt x="2808" y="123"/>
                  <a:pt x="2808" y="123"/>
                </a:cubicBezTo>
                <a:cubicBezTo>
                  <a:pt x="2818" y="113"/>
                  <a:pt x="2829" y="106"/>
                  <a:pt x="2842" y="102"/>
                </a:cubicBezTo>
                <a:cubicBezTo>
                  <a:pt x="2842" y="0"/>
                  <a:pt x="2842" y="0"/>
                  <a:pt x="2842" y="0"/>
                </a:cubicBezTo>
                <a:cubicBezTo>
                  <a:pt x="72" y="0"/>
                  <a:pt x="72" y="0"/>
                  <a:pt x="72" y="0"/>
                </a:cubicBezTo>
                <a:cubicBezTo>
                  <a:pt x="32" y="0"/>
                  <a:pt x="0" y="33"/>
                  <a:pt x="0" y="72"/>
                </a:cubicBezTo>
                <a:cubicBezTo>
                  <a:pt x="0" y="1411"/>
                  <a:pt x="0" y="1411"/>
                  <a:pt x="0" y="1411"/>
                </a:cubicBezTo>
                <a:lnTo>
                  <a:pt x="1531" y="1411"/>
                </a:lnTo>
                <a:close/>
              </a:path>
            </a:pathLst>
          </a:custGeom>
          <a:solidFill>
            <a:schemeClr val="accent5">
              <a:lumMod val="20000"/>
              <a:lumOff val="80000"/>
            </a:schemeClr>
          </a:solidFill>
          <a:ln>
            <a:noFill/>
          </a:ln>
        </p:spPr>
        <p:txBody>
          <a:bodyPr/>
          <a:lstStyle/>
          <a:p>
            <a:endParaRPr lang="en-ID" sz="7198" dirty="0">
              <a:latin typeface="Roboto Light" panose="02000000000000000000" pitchFamily="2" charset="0"/>
            </a:endParaRPr>
          </a:p>
        </p:txBody>
      </p:sp>
      <p:sp>
        <p:nvSpPr>
          <p:cNvPr id="6" name="Freeform 7">
            <a:extLst>
              <a:ext uri="{FF2B5EF4-FFF2-40B4-BE49-F238E27FC236}">
                <a16:creationId xmlns:a16="http://schemas.microsoft.com/office/drawing/2014/main" id="{D6C7C54A-2DB0-FB46-9BA7-F4B771AC75F7}"/>
              </a:ext>
            </a:extLst>
          </p:cNvPr>
          <p:cNvSpPr>
            <a:spLocks/>
          </p:cNvSpPr>
          <p:nvPr/>
        </p:nvSpPr>
        <p:spPr bwMode="auto">
          <a:xfrm>
            <a:off x="12239613" y="3186458"/>
            <a:ext cx="9744712" cy="4843788"/>
          </a:xfrm>
          <a:custGeom>
            <a:avLst/>
            <a:gdLst>
              <a:gd name="T0" fmla="*/ 0 w 2841"/>
              <a:gd name="T1" fmla="*/ 100 h 1411"/>
              <a:gd name="T2" fmla="*/ 45 w 2841"/>
              <a:gd name="T3" fmla="*/ 123 h 1411"/>
              <a:gd name="T4" fmla="*/ 400 w 2841"/>
              <a:gd name="T5" fmla="*/ 509 h 1411"/>
              <a:gd name="T6" fmla="*/ 414 w 2841"/>
              <a:gd name="T7" fmla="*/ 564 h 1411"/>
              <a:gd name="T8" fmla="*/ 364 w 2841"/>
              <a:gd name="T9" fmla="*/ 591 h 1411"/>
              <a:gd name="T10" fmla="*/ 271 w 2841"/>
              <a:gd name="T11" fmla="*/ 591 h 1411"/>
              <a:gd name="T12" fmla="*/ 251 w 2841"/>
              <a:gd name="T13" fmla="*/ 611 h 1411"/>
              <a:gd name="T14" fmla="*/ 251 w 2841"/>
              <a:gd name="T15" fmla="*/ 656 h 1411"/>
              <a:gd name="T16" fmla="*/ 661 w 2841"/>
              <a:gd name="T17" fmla="*/ 656 h 1411"/>
              <a:gd name="T18" fmla="*/ 761 w 2841"/>
              <a:gd name="T19" fmla="*/ 756 h 1411"/>
              <a:gd name="T20" fmla="*/ 761 w 2841"/>
              <a:gd name="T21" fmla="*/ 1166 h 1411"/>
              <a:gd name="T22" fmla="*/ 800 w 2841"/>
              <a:gd name="T23" fmla="*/ 1166 h 1411"/>
              <a:gd name="T24" fmla="*/ 820 w 2841"/>
              <a:gd name="T25" fmla="*/ 1146 h 1411"/>
              <a:gd name="T26" fmla="*/ 820 w 2841"/>
              <a:gd name="T27" fmla="*/ 1053 h 1411"/>
              <a:gd name="T28" fmla="*/ 863 w 2841"/>
              <a:gd name="T29" fmla="*/ 999 h 1411"/>
              <a:gd name="T30" fmla="*/ 902 w 2841"/>
              <a:gd name="T31" fmla="*/ 1017 h 1411"/>
              <a:gd name="T32" fmla="*/ 1288 w 2841"/>
              <a:gd name="T33" fmla="*/ 1372 h 1411"/>
              <a:gd name="T34" fmla="*/ 1310 w 2841"/>
              <a:gd name="T35" fmla="*/ 1411 h 1411"/>
              <a:gd name="T36" fmla="*/ 2841 w 2841"/>
              <a:gd name="T37" fmla="*/ 1411 h 1411"/>
              <a:gd name="T38" fmla="*/ 2841 w 2841"/>
              <a:gd name="T39" fmla="*/ 72 h 1411"/>
              <a:gd name="T40" fmla="*/ 2769 w 2841"/>
              <a:gd name="T41" fmla="*/ 0 h 1411"/>
              <a:gd name="T42" fmla="*/ 0 w 2841"/>
              <a:gd name="T43" fmla="*/ 0 h 1411"/>
              <a:gd name="T44" fmla="*/ 0 w 2841"/>
              <a:gd name="T45" fmla="*/ 100 h 1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41" h="1411">
                <a:moveTo>
                  <a:pt x="0" y="100"/>
                </a:moveTo>
                <a:cubicBezTo>
                  <a:pt x="17" y="102"/>
                  <a:pt x="33" y="110"/>
                  <a:pt x="45" y="123"/>
                </a:cubicBezTo>
                <a:cubicBezTo>
                  <a:pt x="400" y="509"/>
                  <a:pt x="400" y="509"/>
                  <a:pt x="400" y="509"/>
                </a:cubicBezTo>
                <a:cubicBezTo>
                  <a:pt x="424" y="534"/>
                  <a:pt x="418" y="556"/>
                  <a:pt x="414" y="564"/>
                </a:cubicBezTo>
                <a:cubicBezTo>
                  <a:pt x="411" y="572"/>
                  <a:pt x="399" y="591"/>
                  <a:pt x="364" y="591"/>
                </a:cubicBezTo>
                <a:cubicBezTo>
                  <a:pt x="271" y="591"/>
                  <a:pt x="271" y="591"/>
                  <a:pt x="271" y="591"/>
                </a:cubicBezTo>
                <a:cubicBezTo>
                  <a:pt x="260" y="591"/>
                  <a:pt x="251" y="600"/>
                  <a:pt x="251" y="611"/>
                </a:cubicBezTo>
                <a:cubicBezTo>
                  <a:pt x="251" y="656"/>
                  <a:pt x="251" y="656"/>
                  <a:pt x="251" y="656"/>
                </a:cubicBezTo>
                <a:cubicBezTo>
                  <a:pt x="661" y="656"/>
                  <a:pt x="661" y="656"/>
                  <a:pt x="661" y="656"/>
                </a:cubicBezTo>
                <a:cubicBezTo>
                  <a:pt x="716" y="656"/>
                  <a:pt x="761" y="701"/>
                  <a:pt x="761" y="756"/>
                </a:cubicBezTo>
                <a:cubicBezTo>
                  <a:pt x="761" y="1166"/>
                  <a:pt x="761" y="1166"/>
                  <a:pt x="761" y="1166"/>
                </a:cubicBezTo>
                <a:cubicBezTo>
                  <a:pt x="800" y="1166"/>
                  <a:pt x="800" y="1166"/>
                  <a:pt x="800" y="1166"/>
                </a:cubicBezTo>
                <a:cubicBezTo>
                  <a:pt x="811" y="1166"/>
                  <a:pt x="820" y="1157"/>
                  <a:pt x="820" y="1146"/>
                </a:cubicBezTo>
                <a:cubicBezTo>
                  <a:pt x="820" y="1053"/>
                  <a:pt x="820" y="1053"/>
                  <a:pt x="820" y="1053"/>
                </a:cubicBezTo>
                <a:cubicBezTo>
                  <a:pt x="820" y="1016"/>
                  <a:pt x="842" y="999"/>
                  <a:pt x="863" y="999"/>
                </a:cubicBezTo>
                <a:cubicBezTo>
                  <a:pt x="877" y="999"/>
                  <a:pt x="890" y="1005"/>
                  <a:pt x="902" y="1017"/>
                </a:cubicBezTo>
                <a:cubicBezTo>
                  <a:pt x="1288" y="1372"/>
                  <a:pt x="1288" y="1372"/>
                  <a:pt x="1288" y="1372"/>
                </a:cubicBezTo>
                <a:cubicBezTo>
                  <a:pt x="1300" y="1383"/>
                  <a:pt x="1307" y="1396"/>
                  <a:pt x="1310" y="1411"/>
                </a:cubicBezTo>
                <a:cubicBezTo>
                  <a:pt x="2841" y="1411"/>
                  <a:pt x="2841" y="1411"/>
                  <a:pt x="2841" y="1411"/>
                </a:cubicBezTo>
                <a:cubicBezTo>
                  <a:pt x="2841" y="72"/>
                  <a:pt x="2841" y="72"/>
                  <a:pt x="2841" y="72"/>
                </a:cubicBezTo>
                <a:cubicBezTo>
                  <a:pt x="2841" y="33"/>
                  <a:pt x="2809" y="0"/>
                  <a:pt x="2769" y="0"/>
                </a:cubicBezTo>
                <a:cubicBezTo>
                  <a:pt x="0" y="0"/>
                  <a:pt x="0" y="0"/>
                  <a:pt x="0" y="0"/>
                </a:cubicBezTo>
                <a:lnTo>
                  <a:pt x="0" y="100"/>
                </a:lnTo>
                <a:close/>
              </a:path>
            </a:pathLst>
          </a:custGeom>
          <a:solidFill>
            <a:schemeClr val="accent4">
              <a:lumMod val="40000"/>
              <a:lumOff val="60000"/>
            </a:schemeClr>
          </a:solidFill>
          <a:ln>
            <a:noFill/>
          </a:ln>
        </p:spPr>
        <p:txBody>
          <a:bodyPr/>
          <a:lstStyle/>
          <a:p>
            <a:pPr>
              <a:defRPr/>
            </a:pPr>
            <a:endParaRPr lang="id-ID" sz="7198" dirty="0">
              <a:latin typeface="Roboto Light" panose="02000000000000000000" pitchFamily="2" charset="0"/>
            </a:endParaRPr>
          </a:p>
        </p:txBody>
      </p:sp>
      <p:sp>
        <p:nvSpPr>
          <p:cNvPr id="7" name="Freeform 8">
            <a:extLst>
              <a:ext uri="{FF2B5EF4-FFF2-40B4-BE49-F238E27FC236}">
                <a16:creationId xmlns:a16="http://schemas.microsoft.com/office/drawing/2014/main" id="{D9CD1C95-D812-1149-B22E-C0E124840707}"/>
              </a:ext>
            </a:extLst>
          </p:cNvPr>
          <p:cNvSpPr>
            <a:spLocks/>
          </p:cNvSpPr>
          <p:nvPr/>
        </p:nvSpPr>
        <p:spPr bwMode="auto">
          <a:xfrm>
            <a:off x="12239613" y="8125471"/>
            <a:ext cx="9744712" cy="4843788"/>
          </a:xfrm>
          <a:custGeom>
            <a:avLst/>
            <a:gdLst>
              <a:gd name="T0" fmla="*/ 1310 w 2841"/>
              <a:gd name="T1" fmla="*/ 0 h 1411"/>
              <a:gd name="T2" fmla="*/ 1288 w 2841"/>
              <a:gd name="T3" fmla="*/ 39 h 1411"/>
              <a:gd name="T4" fmla="*/ 902 w 2841"/>
              <a:gd name="T5" fmla="*/ 395 h 1411"/>
              <a:gd name="T6" fmla="*/ 863 w 2841"/>
              <a:gd name="T7" fmla="*/ 412 h 1411"/>
              <a:gd name="T8" fmla="*/ 863 w 2841"/>
              <a:gd name="T9" fmla="*/ 412 h 1411"/>
              <a:gd name="T10" fmla="*/ 820 w 2841"/>
              <a:gd name="T11" fmla="*/ 359 h 1411"/>
              <a:gd name="T12" fmla="*/ 820 w 2841"/>
              <a:gd name="T13" fmla="*/ 265 h 1411"/>
              <a:gd name="T14" fmla="*/ 800 w 2841"/>
              <a:gd name="T15" fmla="*/ 245 h 1411"/>
              <a:gd name="T16" fmla="*/ 761 w 2841"/>
              <a:gd name="T17" fmla="*/ 245 h 1411"/>
              <a:gd name="T18" fmla="*/ 761 w 2841"/>
              <a:gd name="T19" fmla="*/ 655 h 1411"/>
              <a:gd name="T20" fmla="*/ 661 w 2841"/>
              <a:gd name="T21" fmla="*/ 755 h 1411"/>
              <a:gd name="T22" fmla="*/ 251 w 2841"/>
              <a:gd name="T23" fmla="*/ 755 h 1411"/>
              <a:gd name="T24" fmla="*/ 251 w 2841"/>
              <a:gd name="T25" fmla="*/ 800 h 1411"/>
              <a:gd name="T26" fmla="*/ 271 w 2841"/>
              <a:gd name="T27" fmla="*/ 820 h 1411"/>
              <a:gd name="T28" fmla="*/ 364 w 2841"/>
              <a:gd name="T29" fmla="*/ 820 h 1411"/>
              <a:gd name="T30" fmla="*/ 414 w 2841"/>
              <a:gd name="T31" fmla="*/ 847 h 1411"/>
              <a:gd name="T32" fmla="*/ 400 w 2841"/>
              <a:gd name="T33" fmla="*/ 903 h 1411"/>
              <a:gd name="T34" fmla="*/ 45 w 2841"/>
              <a:gd name="T35" fmla="*/ 1288 h 1411"/>
              <a:gd name="T36" fmla="*/ 0 w 2841"/>
              <a:gd name="T37" fmla="*/ 1312 h 1411"/>
              <a:gd name="T38" fmla="*/ 0 w 2841"/>
              <a:gd name="T39" fmla="*/ 1411 h 1411"/>
              <a:gd name="T40" fmla="*/ 2769 w 2841"/>
              <a:gd name="T41" fmla="*/ 1411 h 1411"/>
              <a:gd name="T42" fmla="*/ 2841 w 2841"/>
              <a:gd name="T43" fmla="*/ 1339 h 1411"/>
              <a:gd name="T44" fmla="*/ 2841 w 2841"/>
              <a:gd name="T45" fmla="*/ 0 h 1411"/>
              <a:gd name="T46" fmla="*/ 1310 w 2841"/>
              <a:gd name="T47" fmla="*/ 0 h 1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41" h="1411">
                <a:moveTo>
                  <a:pt x="1310" y="0"/>
                </a:moveTo>
                <a:cubicBezTo>
                  <a:pt x="1307" y="15"/>
                  <a:pt x="1300" y="29"/>
                  <a:pt x="1288" y="39"/>
                </a:cubicBezTo>
                <a:cubicBezTo>
                  <a:pt x="902" y="395"/>
                  <a:pt x="902" y="395"/>
                  <a:pt x="902" y="395"/>
                </a:cubicBezTo>
                <a:cubicBezTo>
                  <a:pt x="890" y="407"/>
                  <a:pt x="877" y="412"/>
                  <a:pt x="863" y="412"/>
                </a:cubicBezTo>
                <a:cubicBezTo>
                  <a:pt x="863" y="412"/>
                  <a:pt x="863" y="412"/>
                  <a:pt x="863" y="412"/>
                </a:cubicBezTo>
                <a:cubicBezTo>
                  <a:pt x="842" y="412"/>
                  <a:pt x="820" y="396"/>
                  <a:pt x="820" y="359"/>
                </a:cubicBezTo>
                <a:cubicBezTo>
                  <a:pt x="820" y="265"/>
                  <a:pt x="820" y="265"/>
                  <a:pt x="820" y="265"/>
                </a:cubicBezTo>
                <a:cubicBezTo>
                  <a:pt x="820" y="254"/>
                  <a:pt x="811" y="245"/>
                  <a:pt x="800" y="245"/>
                </a:cubicBezTo>
                <a:cubicBezTo>
                  <a:pt x="761" y="245"/>
                  <a:pt x="761" y="245"/>
                  <a:pt x="761" y="245"/>
                </a:cubicBezTo>
                <a:cubicBezTo>
                  <a:pt x="761" y="655"/>
                  <a:pt x="761" y="655"/>
                  <a:pt x="761" y="655"/>
                </a:cubicBezTo>
                <a:cubicBezTo>
                  <a:pt x="761" y="710"/>
                  <a:pt x="716" y="755"/>
                  <a:pt x="661" y="755"/>
                </a:cubicBezTo>
                <a:cubicBezTo>
                  <a:pt x="251" y="755"/>
                  <a:pt x="251" y="755"/>
                  <a:pt x="251" y="755"/>
                </a:cubicBezTo>
                <a:cubicBezTo>
                  <a:pt x="251" y="800"/>
                  <a:pt x="251" y="800"/>
                  <a:pt x="251" y="800"/>
                </a:cubicBezTo>
                <a:cubicBezTo>
                  <a:pt x="251" y="811"/>
                  <a:pt x="260" y="820"/>
                  <a:pt x="271" y="820"/>
                </a:cubicBezTo>
                <a:cubicBezTo>
                  <a:pt x="364" y="820"/>
                  <a:pt x="364" y="820"/>
                  <a:pt x="364" y="820"/>
                </a:cubicBezTo>
                <a:cubicBezTo>
                  <a:pt x="399" y="820"/>
                  <a:pt x="411" y="839"/>
                  <a:pt x="414" y="847"/>
                </a:cubicBezTo>
                <a:cubicBezTo>
                  <a:pt x="418" y="856"/>
                  <a:pt x="424" y="877"/>
                  <a:pt x="400" y="903"/>
                </a:cubicBezTo>
                <a:cubicBezTo>
                  <a:pt x="45" y="1288"/>
                  <a:pt x="45" y="1288"/>
                  <a:pt x="45" y="1288"/>
                </a:cubicBezTo>
                <a:cubicBezTo>
                  <a:pt x="33" y="1302"/>
                  <a:pt x="17" y="1310"/>
                  <a:pt x="0" y="1312"/>
                </a:cubicBezTo>
                <a:cubicBezTo>
                  <a:pt x="0" y="1411"/>
                  <a:pt x="0" y="1411"/>
                  <a:pt x="0" y="1411"/>
                </a:cubicBezTo>
                <a:cubicBezTo>
                  <a:pt x="2769" y="1411"/>
                  <a:pt x="2769" y="1411"/>
                  <a:pt x="2769" y="1411"/>
                </a:cubicBezTo>
                <a:cubicBezTo>
                  <a:pt x="2809" y="1411"/>
                  <a:pt x="2841" y="1378"/>
                  <a:pt x="2841" y="1339"/>
                </a:cubicBezTo>
                <a:cubicBezTo>
                  <a:pt x="2841" y="0"/>
                  <a:pt x="2841" y="0"/>
                  <a:pt x="2841" y="0"/>
                </a:cubicBezTo>
                <a:lnTo>
                  <a:pt x="1310" y="0"/>
                </a:lnTo>
                <a:close/>
              </a:path>
            </a:pathLst>
          </a:custGeom>
          <a:solidFill>
            <a:schemeClr val="accent4">
              <a:lumMod val="20000"/>
              <a:lumOff val="80000"/>
            </a:schemeClr>
          </a:solidFill>
          <a:ln>
            <a:noFill/>
          </a:ln>
        </p:spPr>
        <p:txBody>
          <a:bodyPr/>
          <a:lstStyle/>
          <a:p>
            <a:pPr>
              <a:defRPr/>
            </a:pPr>
            <a:endParaRPr lang="id-ID" sz="7198" dirty="0">
              <a:latin typeface="Roboto Light" panose="02000000000000000000" pitchFamily="2" charset="0"/>
            </a:endParaRPr>
          </a:p>
        </p:txBody>
      </p:sp>
      <p:sp>
        <p:nvSpPr>
          <p:cNvPr id="8" name="Freeform 9">
            <a:extLst>
              <a:ext uri="{FF2B5EF4-FFF2-40B4-BE49-F238E27FC236}">
                <a16:creationId xmlns:a16="http://schemas.microsoft.com/office/drawing/2014/main" id="{18061BC9-930B-6F46-A295-C36019C2C5FE}"/>
              </a:ext>
            </a:extLst>
          </p:cNvPr>
          <p:cNvSpPr>
            <a:spLocks/>
          </p:cNvSpPr>
          <p:nvPr/>
        </p:nvSpPr>
        <p:spPr bwMode="auto">
          <a:xfrm>
            <a:off x="2393327" y="8125471"/>
            <a:ext cx="9747887" cy="4843788"/>
          </a:xfrm>
          <a:custGeom>
            <a:avLst/>
            <a:gdLst>
              <a:gd name="T0" fmla="*/ 2842 w 2842"/>
              <a:gd name="T1" fmla="*/ 1309 h 1411"/>
              <a:gd name="T2" fmla="*/ 2808 w 2842"/>
              <a:gd name="T3" fmla="*/ 1288 h 1411"/>
              <a:gd name="T4" fmla="*/ 2453 w 2842"/>
              <a:gd name="T5" fmla="*/ 903 h 1411"/>
              <a:gd name="T6" fmla="*/ 2439 w 2842"/>
              <a:gd name="T7" fmla="*/ 847 h 1411"/>
              <a:gd name="T8" fmla="*/ 2489 w 2842"/>
              <a:gd name="T9" fmla="*/ 820 h 1411"/>
              <a:gd name="T10" fmla="*/ 2583 w 2842"/>
              <a:gd name="T11" fmla="*/ 820 h 1411"/>
              <a:gd name="T12" fmla="*/ 2603 w 2842"/>
              <a:gd name="T13" fmla="*/ 800 h 1411"/>
              <a:gd name="T14" fmla="*/ 2603 w 2842"/>
              <a:gd name="T15" fmla="*/ 755 h 1411"/>
              <a:gd name="T16" fmla="*/ 2193 w 2842"/>
              <a:gd name="T17" fmla="*/ 755 h 1411"/>
              <a:gd name="T18" fmla="*/ 2093 w 2842"/>
              <a:gd name="T19" fmla="*/ 655 h 1411"/>
              <a:gd name="T20" fmla="*/ 2093 w 2842"/>
              <a:gd name="T21" fmla="*/ 245 h 1411"/>
              <a:gd name="T22" fmla="*/ 2041 w 2842"/>
              <a:gd name="T23" fmla="*/ 245 h 1411"/>
              <a:gd name="T24" fmla="*/ 2021 w 2842"/>
              <a:gd name="T25" fmla="*/ 265 h 1411"/>
              <a:gd name="T26" fmla="*/ 2021 w 2842"/>
              <a:gd name="T27" fmla="*/ 359 h 1411"/>
              <a:gd name="T28" fmla="*/ 1978 w 2842"/>
              <a:gd name="T29" fmla="*/ 412 h 1411"/>
              <a:gd name="T30" fmla="*/ 1939 w 2842"/>
              <a:gd name="T31" fmla="*/ 395 h 1411"/>
              <a:gd name="T32" fmla="*/ 1553 w 2842"/>
              <a:gd name="T33" fmla="*/ 39 h 1411"/>
              <a:gd name="T34" fmla="*/ 1531 w 2842"/>
              <a:gd name="T35" fmla="*/ 0 h 1411"/>
              <a:gd name="T36" fmla="*/ 0 w 2842"/>
              <a:gd name="T37" fmla="*/ 0 h 1411"/>
              <a:gd name="T38" fmla="*/ 0 w 2842"/>
              <a:gd name="T39" fmla="*/ 1339 h 1411"/>
              <a:gd name="T40" fmla="*/ 72 w 2842"/>
              <a:gd name="T41" fmla="*/ 1411 h 1411"/>
              <a:gd name="T42" fmla="*/ 2842 w 2842"/>
              <a:gd name="T43" fmla="*/ 1411 h 1411"/>
              <a:gd name="T44" fmla="*/ 2842 w 2842"/>
              <a:gd name="T45" fmla="*/ 1309 h 1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42" h="1411">
                <a:moveTo>
                  <a:pt x="2842" y="1309"/>
                </a:moveTo>
                <a:cubicBezTo>
                  <a:pt x="2829" y="1306"/>
                  <a:pt x="2818" y="1299"/>
                  <a:pt x="2808" y="1288"/>
                </a:cubicBezTo>
                <a:cubicBezTo>
                  <a:pt x="2453" y="903"/>
                  <a:pt x="2453" y="903"/>
                  <a:pt x="2453" y="903"/>
                </a:cubicBezTo>
                <a:cubicBezTo>
                  <a:pt x="2430" y="877"/>
                  <a:pt x="2435" y="856"/>
                  <a:pt x="2439" y="847"/>
                </a:cubicBezTo>
                <a:cubicBezTo>
                  <a:pt x="2443" y="839"/>
                  <a:pt x="2455" y="820"/>
                  <a:pt x="2489" y="820"/>
                </a:cubicBezTo>
                <a:cubicBezTo>
                  <a:pt x="2583" y="820"/>
                  <a:pt x="2583" y="820"/>
                  <a:pt x="2583" y="820"/>
                </a:cubicBezTo>
                <a:cubicBezTo>
                  <a:pt x="2594" y="820"/>
                  <a:pt x="2603" y="811"/>
                  <a:pt x="2603" y="800"/>
                </a:cubicBezTo>
                <a:cubicBezTo>
                  <a:pt x="2603" y="755"/>
                  <a:pt x="2603" y="755"/>
                  <a:pt x="2603" y="755"/>
                </a:cubicBezTo>
                <a:cubicBezTo>
                  <a:pt x="2193" y="755"/>
                  <a:pt x="2193" y="755"/>
                  <a:pt x="2193" y="755"/>
                </a:cubicBezTo>
                <a:cubicBezTo>
                  <a:pt x="2137" y="755"/>
                  <a:pt x="2093" y="710"/>
                  <a:pt x="2093" y="655"/>
                </a:cubicBezTo>
                <a:cubicBezTo>
                  <a:pt x="2093" y="245"/>
                  <a:pt x="2093" y="245"/>
                  <a:pt x="2093" y="245"/>
                </a:cubicBezTo>
                <a:cubicBezTo>
                  <a:pt x="2041" y="245"/>
                  <a:pt x="2041" y="245"/>
                  <a:pt x="2041" y="245"/>
                </a:cubicBezTo>
                <a:cubicBezTo>
                  <a:pt x="2030" y="245"/>
                  <a:pt x="2021" y="254"/>
                  <a:pt x="2021" y="265"/>
                </a:cubicBezTo>
                <a:cubicBezTo>
                  <a:pt x="2021" y="359"/>
                  <a:pt x="2021" y="359"/>
                  <a:pt x="2021" y="359"/>
                </a:cubicBezTo>
                <a:cubicBezTo>
                  <a:pt x="2021" y="396"/>
                  <a:pt x="1999" y="412"/>
                  <a:pt x="1978" y="412"/>
                </a:cubicBezTo>
                <a:cubicBezTo>
                  <a:pt x="1965" y="412"/>
                  <a:pt x="1952" y="407"/>
                  <a:pt x="1939" y="395"/>
                </a:cubicBezTo>
                <a:cubicBezTo>
                  <a:pt x="1553" y="39"/>
                  <a:pt x="1553" y="39"/>
                  <a:pt x="1553" y="39"/>
                </a:cubicBezTo>
                <a:cubicBezTo>
                  <a:pt x="1542" y="29"/>
                  <a:pt x="1534" y="15"/>
                  <a:pt x="1531" y="0"/>
                </a:cubicBezTo>
                <a:cubicBezTo>
                  <a:pt x="0" y="0"/>
                  <a:pt x="0" y="0"/>
                  <a:pt x="0" y="0"/>
                </a:cubicBezTo>
                <a:cubicBezTo>
                  <a:pt x="0" y="1339"/>
                  <a:pt x="0" y="1339"/>
                  <a:pt x="0" y="1339"/>
                </a:cubicBezTo>
                <a:cubicBezTo>
                  <a:pt x="0" y="1378"/>
                  <a:pt x="32" y="1411"/>
                  <a:pt x="72" y="1411"/>
                </a:cubicBezTo>
                <a:cubicBezTo>
                  <a:pt x="2842" y="1411"/>
                  <a:pt x="2842" y="1411"/>
                  <a:pt x="2842" y="1411"/>
                </a:cubicBezTo>
                <a:lnTo>
                  <a:pt x="2842" y="1309"/>
                </a:lnTo>
                <a:close/>
              </a:path>
            </a:pathLst>
          </a:custGeom>
          <a:solidFill>
            <a:schemeClr val="accent4">
              <a:lumMod val="60000"/>
              <a:lumOff val="40000"/>
            </a:schemeClr>
          </a:solidFill>
          <a:ln>
            <a:noFill/>
          </a:ln>
        </p:spPr>
        <p:txBody>
          <a:bodyPr/>
          <a:lstStyle/>
          <a:p>
            <a:pPr>
              <a:defRPr/>
            </a:pPr>
            <a:endParaRPr lang="id-ID" sz="7198" dirty="0">
              <a:latin typeface="Roboto Light" panose="02000000000000000000" pitchFamily="2" charset="0"/>
            </a:endParaRPr>
          </a:p>
        </p:txBody>
      </p:sp>
      <p:sp>
        <p:nvSpPr>
          <p:cNvPr id="19" name="TextBox 18">
            <a:extLst>
              <a:ext uri="{FF2B5EF4-FFF2-40B4-BE49-F238E27FC236}">
                <a16:creationId xmlns:a16="http://schemas.microsoft.com/office/drawing/2014/main" id="{3C84DCE8-BDCF-BD4D-BC65-42361E3070A8}"/>
              </a:ext>
            </a:extLst>
          </p:cNvPr>
          <p:cNvSpPr txBox="1"/>
          <p:nvPr/>
        </p:nvSpPr>
        <p:spPr>
          <a:xfrm>
            <a:off x="14439647" y="3353209"/>
            <a:ext cx="5979394" cy="615553"/>
          </a:xfrm>
          <a:prstGeom prst="rect">
            <a:avLst/>
          </a:prstGeom>
          <a:noFill/>
        </p:spPr>
        <p:txBody>
          <a:bodyPr wrap="none" rtlCol="0" anchor="ctr" anchorCtr="0">
            <a:spAutoFit/>
          </a:bodyPr>
          <a:lstStyle/>
          <a:p>
            <a:r>
              <a:rPr lang="en-US" sz="3400" b="1" dirty="0">
                <a:latin typeface="Gill Sans MT" panose="020B0502020104020203" pitchFamily="34" charset="77"/>
                <a:ea typeface="League Spartan" charset="0"/>
                <a:cs typeface="Poppins" pitchFamily="2" charset="77"/>
              </a:rPr>
              <a:t>Negotiate High Credit Limit</a:t>
            </a:r>
          </a:p>
        </p:txBody>
      </p:sp>
      <p:sp>
        <p:nvSpPr>
          <p:cNvPr id="20" name="Subtitle 2">
            <a:extLst>
              <a:ext uri="{FF2B5EF4-FFF2-40B4-BE49-F238E27FC236}">
                <a16:creationId xmlns:a16="http://schemas.microsoft.com/office/drawing/2014/main" id="{78401B88-15CA-064D-B9E8-FAD35D910083}"/>
              </a:ext>
            </a:extLst>
          </p:cNvPr>
          <p:cNvSpPr txBox="1">
            <a:spLocks/>
          </p:cNvSpPr>
          <p:nvPr/>
        </p:nvSpPr>
        <p:spPr>
          <a:xfrm>
            <a:off x="14782800" y="4084781"/>
            <a:ext cx="7201523" cy="385278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GB" sz="2800" dirty="0">
                <a:latin typeface="Gill Sans MT" panose="020B0502020104020203" pitchFamily="34" charset="77"/>
              </a:rPr>
              <a:t>Being able to agree High supplier credit is key</a:t>
            </a:r>
          </a:p>
          <a:p>
            <a:pPr marL="514350" indent="-514350" algn="l">
              <a:lnSpc>
                <a:spcPts val="3700"/>
              </a:lnSpc>
              <a:buAutoNum type="arabicPeriod"/>
            </a:pPr>
            <a:r>
              <a:rPr lang="en-GB" sz="2800" dirty="0">
                <a:latin typeface="Gill Sans MT" panose="020B0502020104020203" pitchFamily="34" charset="77"/>
              </a:rPr>
              <a:t>It is cheaper than using the capital of the company.</a:t>
            </a:r>
          </a:p>
          <a:p>
            <a:pPr marL="514350" indent="-514350" algn="l">
              <a:lnSpc>
                <a:spcPts val="3700"/>
              </a:lnSpc>
              <a:buAutoNum type="arabicPeriod"/>
            </a:pPr>
            <a:r>
              <a:rPr lang="en-GB" sz="2800" dirty="0">
                <a:latin typeface="Gill Sans MT" panose="020B0502020104020203" pitchFamily="34" charset="77"/>
              </a:rPr>
              <a:t>SMEs are be able to face larger orders and finance operating cycle invest to expand  </a:t>
            </a:r>
          </a:p>
          <a:p>
            <a:pPr marL="514350" indent="-514350" algn="l">
              <a:lnSpc>
                <a:spcPts val="3700"/>
              </a:lnSpc>
              <a:buAutoNum type="arabicPeriod"/>
            </a:pPr>
            <a:r>
              <a:rPr lang="en-GB" sz="2800" dirty="0">
                <a:latin typeface="Gill Sans MT" panose="020B0502020104020203" pitchFamily="34" charset="77"/>
              </a:rPr>
              <a:t>obtain discounts for early payment and, </a:t>
            </a:r>
          </a:p>
          <a:p>
            <a:pPr marL="514350" indent="-514350" algn="l">
              <a:lnSpc>
                <a:spcPts val="3700"/>
              </a:lnSpc>
              <a:buAutoNum type="arabicPeriod"/>
            </a:pPr>
            <a:r>
              <a:rPr lang="en-GB" sz="2800" b="1" dirty="0">
                <a:latin typeface="Gill Sans MT" panose="020B0502020104020203" pitchFamily="34" charset="77"/>
              </a:rPr>
              <a:t>Last but not least, survival.</a:t>
            </a:r>
            <a:endParaRPr lang="en-US" sz="2800" b="1" dirty="0">
              <a:solidFill>
                <a:schemeClr val="bg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21" name="TextBox 20">
            <a:extLst>
              <a:ext uri="{FF2B5EF4-FFF2-40B4-BE49-F238E27FC236}">
                <a16:creationId xmlns:a16="http://schemas.microsoft.com/office/drawing/2014/main" id="{06E97AAF-21C3-834F-9682-7147CC9F03E7}"/>
              </a:ext>
            </a:extLst>
          </p:cNvPr>
          <p:cNvSpPr txBox="1"/>
          <p:nvPr/>
        </p:nvSpPr>
        <p:spPr>
          <a:xfrm>
            <a:off x="15875621" y="8531767"/>
            <a:ext cx="5772919" cy="615553"/>
          </a:xfrm>
          <a:prstGeom prst="rect">
            <a:avLst/>
          </a:prstGeom>
          <a:noFill/>
        </p:spPr>
        <p:txBody>
          <a:bodyPr wrap="square" rtlCol="0" anchor="ctr" anchorCtr="0">
            <a:spAutoFit/>
          </a:bodyPr>
          <a:lstStyle/>
          <a:p>
            <a:pPr algn="ctr"/>
            <a:r>
              <a:rPr lang="en-US" sz="3400" b="1" dirty="0">
                <a:latin typeface="Gill Sans MT" panose="020B0502020104020203" pitchFamily="34" charset="77"/>
                <a:ea typeface="League Spartan" charset="0"/>
                <a:cs typeface="Poppins" pitchFamily="2" charset="77"/>
              </a:rPr>
              <a:t>Build good relationship</a:t>
            </a:r>
          </a:p>
        </p:txBody>
      </p:sp>
      <p:sp>
        <p:nvSpPr>
          <p:cNvPr id="23" name="TextBox 22">
            <a:extLst>
              <a:ext uri="{FF2B5EF4-FFF2-40B4-BE49-F238E27FC236}">
                <a16:creationId xmlns:a16="http://schemas.microsoft.com/office/drawing/2014/main" id="{432AD863-B5E5-C34E-B12E-879555E7D741}"/>
              </a:ext>
            </a:extLst>
          </p:cNvPr>
          <p:cNvSpPr txBox="1"/>
          <p:nvPr/>
        </p:nvSpPr>
        <p:spPr>
          <a:xfrm>
            <a:off x="2407804" y="3447884"/>
            <a:ext cx="8221482" cy="615553"/>
          </a:xfrm>
          <a:prstGeom prst="rect">
            <a:avLst/>
          </a:prstGeom>
          <a:noFill/>
        </p:spPr>
        <p:txBody>
          <a:bodyPr wrap="none" rtlCol="0" anchor="ctr" anchorCtr="0">
            <a:spAutoFit/>
          </a:bodyPr>
          <a:lstStyle/>
          <a:p>
            <a:pPr algn="r"/>
            <a:r>
              <a:rPr lang="en-US" sz="3400" b="1" dirty="0">
                <a:latin typeface="Gill Sans MT" panose="020B0502020104020203" pitchFamily="34" charset="77"/>
                <a:ea typeface="League Spartan" charset="0"/>
                <a:cs typeface="Poppins" pitchFamily="2" charset="77"/>
              </a:rPr>
              <a:t>Negotiate payment terms to 30 Days + </a:t>
            </a:r>
          </a:p>
        </p:txBody>
      </p:sp>
      <p:sp>
        <p:nvSpPr>
          <p:cNvPr id="24" name="Subtitle 2">
            <a:extLst>
              <a:ext uri="{FF2B5EF4-FFF2-40B4-BE49-F238E27FC236}">
                <a16:creationId xmlns:a16="http://schemas.microsoft.com/office/drawing/2014/main" id="{ADDDB383-3F95-764B-A13F-79EB74D0DF97}"/>
              </a:ext>
            </a:extLst>
          </p:cNvPr>
          <p:cNvSpPr txBox="1">
            <a:spLocks/>
          </p:cNvSpPr>
          <p:nvPr/>
        </p:nvSpPr>
        <p:spPr>
          <a:xfrm>
            <a:off x="2720808" y="4245916"/>
            <a:ext cx="7335138" cy="2731392"/>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This is</a:t>
            </a:r>
            <a:r>
              <a:rPr lang="en-GB" sz="2800" dirty="0">
                <a:solidFill>
                  <a:schemeClr val="tx1"/>
                </a:solidFill>
                <a:latin typeface="Gill Sans MT" panose="020B0502020104020203" pitchFamily="34" charset="77"/>
              </a:rPr>
              <a:t> a good strategy provided you can</a:t>
            </a:r>
          </a:p>
          <a:p>
            <a:pPr algn="l">
              <a:lnSpc>
                <a:spcPts val="3700"/>
              </a:lnSpc>
            </a:pPr>
            <a:r>
              <a:rPr lang="en-GB" sz="2800" dirty="0">
                <a:solidFill>
                  <a:schemeClr val="tx1"/>
                </a:solidFill>
                <a:latin typeface="Gill Sans MT" panose="020B0502020104020203" pitchFamily="34" charset="77"/>
              </a:rPr>
              <a:t>1. obtain beneficial and stable conditions (in terms of quality, price and delivery times)</a:t>
            </a:r>
          </a:p>
          <a:p>
            <a:pPr algn="l">
              <a:lnSpc>
                <a:spcPts val="3700"/>
              </a:lnSpc>
            </a:pPr>
            <a:r>
              <a:rPr lang="en-GB" sz="2800" dirty="0">
                <a:solidFill>
                  <a:schemeClr val="tx1"/>
                </a:solidFill>
                <a:latin typeface="Gill Sans MT" panose="020B0502020104020203" pitchFamily="34" charset="77"/>
              </a:rPr>
              <a:t>2. the greatest possible control over the payment periods.</a:t>
            </a:r>
            <a:endPar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25" name="TextBox 24">
            <a:extLst>
              <a:ext uri="{FF2B5EF4-FFF2-40B4-BE49-F238E27FC236}">
                <a16:creationId xmlns:a16="http://schemas.microsoft.com/office/drawing/2014/main" id="{EBD1DCA4-4BE3-AE4F-9694-0ECBCA47F8CA}"/>
              </a:ext>
            </a:extLst>
          </p:cNvPr>
          <p:cNvSpPr txBox="1"/>
          <p:nvPr/>
        </p:nvSpPr>
        <p:spPr>
          <a:xfrm>
            <a:off x="2408289" y="8296921"/>
            <a:ext cx="5483296" cy="615553"/>
          </a:xfrm>
          <a:prstGeom prst="rect">
            <a:avLst/>
          </a:prstGeom>
          <a:noFill/>
        </p:spPr>
        <p:txBody>
          <a:bodyPr wrap="none" rtlCol="0" anchor="ctr" anchorCtr="0">
            <a:spAutoFit/>
          </a:bodyPr>
          <a:lstStyle/>
          <a:p>
            <a:pPr algn="r"/>
            <a:r>
              <a:rPr lang="en-US" sz="3400" b="1" dirty="0">
                <a:latin typeface="Gill Sans MT" panose="020B0502020104020203" pitchFamily="34" charset="77"/>
                <a:ea typeface="League Spartan" charset="0"/>
                <a:cs typeface="Poppins" pitchFamily="2" charset="77"/>
              </a:rPr>
              <a:t>Supplier invoice factoring </a:t>
            </a:r>
          </a:p>
        </p:txBody>
      </p:sp>
      <p:sp>
        <p:nvSpPr>
          <p:cNvPr id="26" name="Subtitle 2">
            <a:extLst>
              <a:ext uri="{FF2B5EF4-FFF2-40B4-BE49-F238E27FC236}">
                <a16:creationId xmlns:a16="http://schemas.microsoft.com/office/drawing/2014/main" id="{018B35AA-8EFF-E646-B8A5-D4A2FEDE61EF}"/>
              </a:ext>
            </a:extLst>
          </p:cNvPr>
          <p:cNvSpPr txBox="1">
            <a:spLocks/>
          </p:cNvSpPr>
          <p:nvPr/>
        </p:nvSpPr>
        <p:spPr>
          <a:xfrm>
            <a:off x="2611605" y="8958724"/>
            <a:ext cx="8701017" cy="376654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GB" sz="2800" dirty="0">
                <a:latin typeface="Gill Sans MT" panose="020B0502020104020203" pitchFamily="34" charset="77"/>
              </a:rPr>
              <a:t>Invoice factoring is a very important source </a:t>
            </a:r>
          </a:p>
          <a:p>
            <a:pPr algn="l">
              <a:lnSpc>
                <a:spcPts val="3700"/>
              </a:lnSpc>
            </a:pPr>
            <a:r>
              <a:rPr lang="en-GB" sz="2800" dirty="0">
                <a:latin typeface="Gill Sans MT" panose="020B0502020104020203" pitchFamily="34" charset="77"/>
              </a:rPr>
              <a:t>of financing for SMEs. </a:t>
            </a:r>
          </a:p>
          <a:p>
            <a:pPr marL="514350" indent="-514350" algn="l">
              <a:lnSpc>
                <a:spcPts val="3700"/>
              </a:lnSpc>
              <a:buAutoNum type="arabicPeriod"/>
            </a:pPr>
            <a:r>
              <a:rPr lang="en-GB" sz="2800" dirty="0">
                <a:latin typeface="Gill Sans MT" panose="020B0502020104020203" pitchFamily="34" charset="77"/>
              </a:rPr>
              <a:t>A large part of SMEs sell on credit, and this limits their growth. </a:t>
            </a:r>
          </a:p>
          <a:p>
            <a:pPr marL="514350" indent="-514350" algn="l">
              <a:lnSpc>
                <a:spcPts val="3700"/>
              </a:lnSpc>
              <a:buAutoNum type="arabicPeriod"/>
            </a:pPr>
            <a:r>
              <a:rPr lang="en-GB" sz="2800" dirty="0">
                <a:latin typeface="Gill Sans MT" panose="020B0502020104020203" pitchFamily="34" charset="77"/>
              </a:rPr>
              <a:t>SMEs have difficulty of obtaining credit from financial institutions, which only grant credit to companies that already have assets and an extensive history.</a:t>
            </a:r>
            <a:endParaRPr lang="en-US" sz="2800" dirty="0">
              <a:latin typeface="Gill Sans MT" panose="020B0502020104020203" pitchFamily="34" charset="77"/>
            </a:endParaRPr>
          </a:p>
        </p:txBody>
      </p:sp>
      <p:sp>
        <p:nvSpPr>
          <p:cNvPr id="27" name="TextBox 26">
            <a:extLst>
              <a:ext uri="{FF2B5EF4-FFF2-40B4-BE49-F238E27FC236}">
                <a16:creationId xmlns:a16="http://schemas.microsoft.com/office/drawing/2014/main" id="{7A9E1FEA-DCFB-6742-A3C5-8C5443BBE3EB}"/>
              </a:ext>
            </a:extLst>
          </p:cNvPr>
          <p:cNvSpPr txBox="1"/>
          <p:nvPr/>
        </p:nvSpPr>
        <p:spPr>
          <a:xfrm>
            <a:off x="15097844" y="9322323"/>
            <a:ext cx="6837441" cy="492443"/>
          </a:xfrm>
          <a:prstGeom prst="rect">
            <a:avLst/>
          </a:prstGeom>
          <a:noFill/>
        </p:spPr>
        <p:txBody>
          <a:bodyPr wrap="square" rtlCol="0" anchor="ctr" anchorCtr="0">
            <a:spAutoFit/>
          </a:bodyPr>
          <a:lstStyle/>
          <a:p>
            <a:r>
              <a:rPr lang="en-US" sz="2600" dirty="0">
                <a:latin typeface="Gill Sans MT" panose="020B0502020104020203" pitchFamily="34" charset="77"/>
                <a:ea typeface="League Spartan" charset="0"/>
                <a:cs typeface="Poppins" pitchFamily="2" charset="77"/>
              </a:rPr>
              <a:t>3 pillars on which supplier relationships are based </a:t>
            </a:r>
          </a:p>
        </p:txBody>
      </p:sp>
      <p:sp>
        <p:nvSpPr>
          <p:cNvPr id="28" name="Subtitle 2">
            <a:extLst>
              <a:ext uri="{FF2B5EF4-FFF2-40B4-BE49-F238E27FC236}">
                <a16:creationId xmlns:a16="http://schemas.microsoft.com/office/drawing/2014/main" id="{B1CA4AA1-7B28-9E42-9441-F5660F636CEB}"/>
              </a:ext>
            </a:extLst>
          </p:cNvPr>
          <p:cNvSpPr txBox="1">
            <a:spLocks/>
          </p:cNvSpPr>
          <p:nvPr/>
        </p:nvSpPr>
        <p:spPr>
          <a:xfrm>
            <a:off x="15076975" y="9932147"/>
            <a:ext cx="6837441" cy="2712989"/>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514350" indent="-514350" algn="l">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Compatibility both at corporate level and interpersonal level </a:t>
            </a:r>
          </a:p>
          <a:p>
            <a:pPr marL="514350" indent="-514350" algn="l">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Flexibility – capacity to adapt and speed to deal with unforeseen events</a:t>
            </a:r>
          </a:p>
          <a:p>
            <a:pPr algn="l">
              <a:lnSpc>
                <a:spcPts val="3700"/>
              </a:lnSpc>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3.    Transparency </a:t>
            </a:r>
          </a:p>
        </p:txBody>
      </p:sp>
      <p:sp>
        <p:nvSpPr>
          <p:cNvPr id="10" name="TextBox 9">
            <a:extLst>
              <a:ext uri="{FF2B5EF4-FFF2-40B4-BE49-F238E27FC236}">
                <a16:creationId xmlns:a16="http://schemas.microsoft.com/office/drawing/2014/main" id="{BF5FC969-65FD-D049-B330-6700ED1F0C1F}"/>
              </a:ext>
            </a:extLst>
          </p:cNvPr>
          <p:cNvSpPr txBox="1"/>
          <p:nvPr/>
        </p:nvSpPr>
        <p:spPr>
          <a:xfrm>
            <a:off x="9951678" y="5759994"/>
            <a:ext cx="4315229" cy="3539430"/>
          </a:xfrm>
          <a:prstGeom prst="rect">
            <a:avLst/>
          </a:prstGeom>
          <a:noFill/>
        </p:spPr>
        <p:txBody>
          <a:bodyPr wrap="square" rtlCol="0">
            <a:spAutoFit/>
          </a:bodyPr>
          <a:lstStyle/>
          <a:p>
            <a:endParaRPr lang="en-GB" sz="3200" dirty="0">
              <a:latin typeface="Gill Sans MT" panose="020B0502020104020203" pitchFamily="34" charset="77"/>
            </a:endParaRPr>
          </a:p>
          <a:p>
            <a:r>
              <a:rPr lang="en-GB" sz="3200" dirty="0">
                <a:latin typeface="Gill Sans MT" panose="020B0502020104020203" pitchFamily="34" charset="77"/>
              </a:rPr>
              <a:t>Suppliers have ceased to be simple exchangers of goods and services to become your new allies to achieve your business goals. </a:t>
            </a:r>
            <a:endParaRPr lang="en-US" sz="3200" dirty="0">
              <a:latin typeface="Gill Sans MT" panose="020B0502020104020203" pitchFamily="34" charset="77"/>
            </a:endParaRPr>
          </a:p>
        </p:txBody>
      </p:sp>
    </p:spTree>
    <p:extLst>
      <p:ext uri="{BB962C8B-B14F-4D97-AF65-F5344CB8AC3E}">
        <p14:creationId xmlns:p14="http://schemas.microsoft.com/office/powerpoint/2010/main" val="1550742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41136873-42C4-F447-B970-5E36EE0EB0DA}"/>
              </a:ext>
            </a:extLst>
          </p:cNvPr>
          <p:cNvSpPr txBox="1">
            <a:spLocks/>
          </p:cNvSpPr>
          <p:nvPr/>
        </p:nvSpPr>
        <p:spPr>
          <a:xfrm>
            <a:off x="23313912" y="895650"/>
            <a:ext cx="1025003" cy="729428"/>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5pPr>
            <a:lvl6pPr marL="2286000" algn="l" defTabSz="914400" rtl="0" eaLnBrk="1" latinLnBrk="0" hangingPunct="1">
              <a:defRPr kern="1200">
                <a:solidFill>
                  <a:schemeClr val="tx1"/>
                </a:solidFill>
                <a:latin typeface="Open Sans" panose="020B0606030504020204" pitchFamily="34" charset="0"/>
                <a:ea typeface="+mn-ea"/>
                <a:cs typeface="+mn-cs"/>
              </a:defRPr>
            </a:lvl6pPr>
            <a:lvl7pPr marL="2743200" algn="l" defTabSz="914400" rtl="0" eaLnBrk="1" latinLnBrk="0" hangingPunct="1">
              <a:defRPr kern="1200">
                <a:solidFill>
                  <a:schemeClr val="tx1"/>
                </a:solidFill>
                <a:latin typeface="Open Sans" panose="020B0606030504020204" pitchFamily="34" charset="0"/>
                <a:ea typeface="+mn-ea"/>
                <a:cs typeface="+mn-cs"/>
              </a:defRPr>
            </a:lvl7pPr>
            <a:lvl8pPr marL="3200400" algn="l" defTabSz="914400" rtl="0" eaLnBrk="1" latinLnBrk="0" hangingPunct="1">
              <a:defRPr kern="1200">
                <a:solidFill>
                  <a:schemeClr val="tx1"/>
                </a:solidFill>
                <a:latin typeface="Open Sans" panose="020B0606030504020204" pitchFamily="34" charset="0"/>
                <a:ea typeface="+mn-ea"/>
                <a:cs typeface="+mn-cs"/>
              </a:defRPr>
            </a:lvl8pPr>
            <a:lvl9pPr marL="3657600" algn="l" defTabSz="914400" rtl="0" eaLnBrk="1" latinLnBrk="0" hangingPunct="1">
              <a:defRPr kern="1200">
                <a:solidFill>
                  <a:schemeClr val="tx1"/>
                </a:solidFill>
                <a:latin typeface="Open Sans" panose="020B0606030504020204" pitchFamily="34" charset="0"/>
                <a:ea typeface="+mn-ea"/>
                <a:cs typeface="+mn-cs"/>
              </a:defRPr>
            </a:lvl9pPr>
          </a:lstStyle>
          <a:p>
            <a:fld id="{A010D1D2-A5C5-4520-877C-7F28899EB247}" type="slidenum">
              <a:rPr lang="en-US" sz="7198">
                <a:latin typeface="Gill Sans MT" panose="020B0502020104020203" pitchFamily="34" charset="77"/>
              </a:rPr>
              <a:pPr/>
              <a:t>4</a:t>
            </a:fld>
            <a:endParaRPr lang="en-US" sz="7198" dirty="0">
              <a:latin typeface="Gill Sans MT" panose="020B0502020104020203" pitchFamily="34" charset="77"/>
            </a:endParaRPr>
          </a:p>
        </p:txBody>
      </p:sp>
      <p:sp>
        <p:nvSpPr>
          <p:cNvPr id="3" name="Freeform 16">
            <a:extLst>
              <a:ext uri="{FF2B5EF4-FFF2-40B4-BE49-F238E27FC236}">
                <a16:creationId xmlns:a16="http://schemas.microsoft.com/office/drawing/2014/main" id="{27A624E7-3FB3-8E4A-BFE6-0BFDE82DCE7A}"/>
              </a:ext>
            </a:extLst>
          </p:cNvPr>
          <p:cNvSpPr>
            <a:spLocks/>
          </p:cNvSpPr>
          <p:nvPr/>
        </p:nvSpPr>
        <p:spPr bwMode="auto">
          <a:xfrm>
            <a:off x="7144" y="5227492"/>
            <a:ext cx="12286084" cy="8486723"/>
          </a:xfrm>
          <a:custGeom>
            <a:avLst/>
            <a:gdLst>
              <a:gd name="T0" fmla="*/ 3143 w 3874"/>
              <a:gd name="T1" fmla="*/ 0 h 2676"/>
              <a:gd name="T2" fmla="*/ 0 w 3874"/>
              <a:gd name="T3" fmla="*/ 840 h 2676"/>
              <a:gd name="T4" fmla="*/ 0 w 3874"/>
              <a:gd name="T5" fmla="*/ 2673 h 2676"/>
              <a:gd name="T6" fmla="*/ 3874 w 3874"/>
              <a:gd name="T7" fmla="*/ 2676 h 2676"/>
              <a:gd name="T8" fmla="*/ 3143 w 3874"/>
              <a:gd name="T9" fmla="*/ 0 h 2676"/>
            </a:gdLst>
            <a:ahLst/>
            <a:cxnLst>
              <a:cxn ang="0">
                <a:pos x="T0" y="T1"/>
              </a:cxn>
              <a:cxn ang="0">
                <a:pos x="T2" y="T3"/>
              </a:cxn>
              <a:cxn ang="0">
                <a:pos x="T4" y="T5"/>
              </a:cxn>
              <a:cxn ang="0">
                <a:pos x="T6" y="T7"/>
              </a:cxn>
              <a:cxn ang="0">
                <a:pos x="T8" y="T9"/>
              </a:cxn>
            </a:cxnLst>
            <a:rect l="0" t="0" r="r" b="b"/>
            <a:pathLst>
              <a:path w="3874" h="2676">
                <a:moveTo>
                  <a:pt x="3143" y="0"/>
                </a:moveTo>
                <a:lnTo>
                  <a:pt x="0" y="840"/>
                </a:lnTo>
                <a:lnTo>
                  <a:pt x="0" y="2673"/>
                </a:lnTo>
                <a:lnTo>
                  <a:pt x="3874" y="2676"/>
                </a:lnTo>
                <a:lnTo>
                  <a:pt x="3143" y="0"/>
                </a:lnTo>
                <a:close/>
              </a:path>
            </a:pathLst>
          </a:custGeom>
          <a:solidFill>
            <a:schemeClr val="accent5">
              <a:lumMod val="60000"/>
              <a:lumOff val="40000"/>
            </a:schemeClr>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4" name="Freeform 17">
            <a:extLst>
              <a:ext uri="{FF2B5EF4-FFF2-40B4-BE49-F238E27FC236}">
                <a16:creationId xmlns:a16="http://schemas.microsoft.com/office/drawing/2014/main" id="{A522CCB7-BC7E-A84D-A8E0-EE826AAC2AC3}"/>
              </a:ext>
            </a:extLst>
          </p:cNvPr>
          <p:cNvSpPr>
            <a:spLocks/>
          </p:cNvSpPr>
          <p:nvPr/>
        </p:nvSpPr>
        <p:spPr bwMode="auto">
          <a:xfrm>
            <a:off x="13001981" y="-5356"/>
            <a:ext cx="11817448" cy="8445496"/>
          </a:xfrm>
          <a:custGeom>
            <a:avLst/>
            <a:gdLst>
              <a:gd name="T0" fmla="*/ 3505 w 3505"/>
              <a:gd name="T1" fmla="*/ 1911 h 2663"/>
              <a:gd name="T2" fmla="*/ 3505 w 3505"/>
              <a:gd name="T3" fmla="*/ 0 h 2663"/>
              <a:gd name="T4" fmla="*/ 0 w 3505"/>
              <a:gd name="T5" fmla="*/ 0 h 2663"/>
              <a:gd name="T6" fmla="*/ 727 w 3505"/>
              <a:gd name="T7" fmla="*/ 2663 h 2663"/>
              <a:gd name="T8" fmla="*/ 3505 w 3505"/>
              <a:gd name="T9" fmla="*/ 1911 h 2663"/>
            </a:gdLst>
            <a:ahLst/>
            <a:cxnLst>
              <a:cxn ang="0">
                <a:pos x="T0" y="T1"/>
              </a:cxn>
              <a:cxn ang="0">
                <a:pos x="T2" y="T3"/>
              </a:cxn>
              <a:cxn ang="0">
                <a:pos x="T4" y="T5"/>
              </a:cxn>
              <a:cxn ang="0">
                <a:pos x="T6" y="T7"/>
              </a:cxn>
              <a:cxn ang="0">
                <a:pos x="T8" y="T9"/>
              </a:cxn>
            </a:cxnLst>
            <a:rect l="0" t="0" r="r" b="b"/>
            <a:pathLst>
              <a:path w="3505" h="2663">
                <a:moveTo>
                  <a:pt x="3505" y="1911"/>
                </a:moveTo>
                <a:lnTo>
                  <a:pt x="3505" y="0"/>
                </a:lnTo>
                <a:lnTo>
                  <a:pt x="0" y="0"/>
                </a:lnTo>
                <a:lnTo>
                  <a:pt x="727" y="2663"/>
                </a:lnTo>
                <a:lnTo>
                  <a:pt x="3505" y="1911"/>
                </a:lnTo>
                <a:close/>
              </a:path>
            </a:pathLst>
          </a:custGeom>
          <a:solidFill>
            <a:schemeClr val="accent6">
              <a:lumMod val="20000"/>
              <a:lumOff val="80000"/>
            </a:schemeClr>
          </a:solidFill>
          <a:ln>
            <a:noFill/>
          </a:ln>
        </p:spPr>
        <p:txBody>
          <a:bodyPr vert="horz" wrap="square" lIns="137124" tIns="68562" rIns="137124" bIns="68562" numCol="1" anchor="t" anchorCtr="0" compatLnSpc="1">
            <a:prstTxWarp prst="textNoShape">
              <a:avLst/>
            </a:prstTxWarp>
          </a:bodyPr>
          <a:lstStyle/>
          <a:p>
            <a:endParaRPr lang="en-GB" sz="2800" dirty="0">
              <a:latin typeface="Gill Sans MT" panose="020B0502020104020203" pitchFamily="34" charset="77"/>
            </a:endParaRPr>
          </a:p>
          <a:p>
            <a:endParaRPr lang="en-GB" sz="2800" dirty="0">
              <a:latin typeface="Gill Sans MT" panose="020B0502020104020203" pitchFamily="34" charset="77"/>
            </a:endParaRPr>
          </a:p>
          <a:p>
            <a:endParaRPr lang="en-GB" sz="2800" dirty="0">
              <a:latin typeface="Gill Sans MT" panose="020B0502020104020203" pitchFamily="34" charset="77"/>
            </a:endParaRPr>
          </a:p>
          <a:p>
            <a:endParaRPr lang="en-GB" sz="2800" dirty="0">
              <a:latin typeface="Gill Sans MT" panose="020B0502020104020203" pitchFamily="34" charset="77"/>
            </a:endParaRPr>
          </a:p>
          <a:p>
            <a:r>
              <a:rPr lang="en-GB" sz="2800" dirty="0">
                <a:latin typeface="Gill Sans MT" panose="020B0502020104020203" pitchFamily="34" charset="77"/>
              </a:rPr>
              <a:t>             </a:t>
            </a:r>
            <a:r>
              <a:rPr lang="en-GB" sz="2800" b="1" dirty="0">
                <a:latin typeface="Gill Sans MT" panose="020B0502020104020203" pitchFamily="34" charset="77"/>
              </a:rPr>
              <a:t>Lower Costs </a:t>
            </a:r>
            <a:r>
              <a:rPr lang="en-GB" sz="2800" dirty="0">
                <a:latin typeface="Gill Sans MT" panose="020B0502020104020203" pitchFamily="34" charset="77"/>
              </a:rPr>
              <a:t>- Less money tied up in inventory. Less warehouse</a:t>
            </a:r>
          </a:p>
          <a:p>
            <a:r>
              <a:rPr lang="en-GB" sz="2800" dirty="0">
                <a:latin typeface="Gill Sans MT" panose="020B0502020104020203" pitchFamily="34" charset="77"/>
              </a:rPr>
              <a:t>              space is required. Lower insurance costs</a:t>
            </a:r>
          </a:p>
          <a:p>
            <a:r>
              <a:rPr lang="en-GB" sz="2800" dirty="0">
                <a:latin typeface="Gill Sans MT" panose="020B0502020104020203" pitchFamily="34" charset="77"/>
              </a:rPr>
              <a:t>              </a:t>
            </a:r>
            <a:r>
              <a:rPr lang="en-GB" sz="2800" b="1" dirty="0">
                <a:latin typeface="Gill Sans MT" panose="020B0502020104020203" pitchFamily="34" charset="77"/>
              </a:rPr>
              <a:t>Less Labour costs </a:t>
            </a:r>
            <a:r>
              <a:rPr lang="en-GB" sz="2800" dirty="0">
                <a:latin typeface="Gill Sans MT" panose="020B0502020104020203" pitchFamily="34" charset="77"/>
              </a:rPr>
              <a:t> - Reduced staff numbers to track and verify</a:t>
            </a:r>
          </a:p>
          <a:p>
            <a:r>
              <a:rPr lang="en-GB" sz="2800" dirty="0">
                <a:latin typeface="Gill Sans MT" panose="020B0502020104020203" pitchFamily="34" charset="77"/>
              </a:rPr>
              <a:t>               inventory and to maintain the warehouse(s).</a:t>
            </a:r>
          </a:p>
          <a:p>
            <a:r>
              <a:rPr lang="en-GB" sz="2800" dirty="0">
                <a:latin typeface="Gill Sans MT" panose="020B0502020104020203" pitchFamily="34" charset="77"/>
              </a:rPr>
              <a:t>               </a:t>
            </a:r>
            <a:r>
              <a:rPr lang="en-GB" sz="2800" b="1" dirty="0">
                <a:latin typeface="Gill Sans MT" panose="020B0502020104020203" pitchFamily="34" charset="77"/>
              </a:rPr>
              <a:t>Improved Quality </a:t>
            </a:r>
            <a:r>
              <a:rPr lang="en-GB" sz="2800" dirty="0">
                <a:latin typeface="Gill Sans MT" panose="020B0502020104020203" pitchFamily="34" charset="77"/>
              </a:rPr>
              <a:t> -When product improvements are made, </a:t>
            </a:r>
          </a:p>
          <a:p>
            <a:r>
              <a:rPr lang="en-GB" sz="2800" dirty="0">
                <a:latin typeface="Gill Sans MT" panose="020B0502020104020203" pitchFamily="34" charset="77"/>
              </a:rPr>
              <a:t>                there is not a need to sell off large quantities of the older, obsolete</a:t>
            </a:r>
          </a:p>
          <a:p>
            <a:r>
              <a:rPr lang="en-GB" sz="2800" dirty="0">
                <a:latin typeface="Gill Sans MT" panose="020B0502020104020203" pitchFamily="34" charset="77"/>
              </a:rPr>
              <a:t>                product.</a:t>
            </a:r>
          </a:p>
          <a:p>
            <a:endParaRPr lang="en-GB" sz="2800" dirty="0">
              <a:latin typeface="Gill Sans MT" panose="020B0502020104020203" pitchFamily="34" charset="77"/>
            </a:endParaRPr>
          </a:p>
          <a:p>
            <a:r>
              <a:rPr lang="en-GB" sz="2800" dirty="0">
                <a:latin typeface="Gill Sans MT" panose="020B0502020104020203" pitchFamily="34" charset="77"/>
              </a:rPr>
              <a:t>                  On the other hand, there are concerns about going too far with</a:t>
            </a:r>
          </a:p>
          <a:p>
            <a:r>
              <a:rPr lang="en-GB" sz="2800" dirty="0">
                <a:latin typeface="Gill Sans MT" panose="020B0502020104020203" pitchFamily="34" charset="77"/>
              </a:rPr>
              <a:t>                   inventory reduction.:  Not having enough product available to meet</a:t>
            </a:r>
          </a:p>
          <a:p>
            <a:r>
              <a:rPr lang="en-GB" sz="2800" dirty="0">
                <a:latin typeface="Gill Sans MT" panose="020B0502020104020203" pitchFamily="34" charset="77"/>
              </a:rPr>
              <a:t>                   customer demand and delivery requirements. </a:t>
            </a:r>
            <a:endParaRPr lang="en-US" sz="2800" dirty="0">
              <a:latin typeface="Gill Sans MT" panose="020B0502020104020203" pitchFamily="34" charset="77"/>
            </a:endParaRPr>
          </a:p>
        </p:txBody>
      </p:sp>
      <p:sp>
        <p:nvSpPr>
          <p:cNvPr id="5" name="Freeform 18">
            <a:extLst>
              <a:ext uri="{FF2B5EF4-FFF2-40B4-BE49-F238E27FC236}">
                <a16:creationId xmlns:a16="http://schemas.microsoft.com/office/drawing/2014/main" id="{7BD49716-0A17-DF4D-92E6-7331EAFFF917}"/>
              </a:ext>
            </a:extLst>
          </p:cNvPr>
          <p:cNvSpPr>
            <a:spLocks/>
          </p:cNvSpPr>
          <p:nvPr/>
        </p:nvSpPr>
        <p:spPr bwMode="auto">
          <a:xfrm>
            <a:off x="1" y="-5355"/>
            <a:ext cx="14381778" cy="7896837"/>
          </a:xfrm>
          <a:custGeom>
            <a:avLst/>
            <a:gdLst>
              <a:gd name="T0" fmla="*/ 4177 w 4526"/>
              <a:gd name="T1" fmla="*/ 0 h 2490"/>
              <a:gd name="T2" fmla="*/ 0 w 4526"/>
              <a:gd name="T3" fmla="*/ 0 h 2490"/>
              <a:gd name="T4" fmla="*/ 0 w 4526"/>
              <a:gd name="T5" fmla="*/ 2490 h 2490"/>
              <a:gd name="T6" fmla="*/ 4526 w 4526"/>
              <a:gd name="T7" fmla="*/ 1282 h 2490"/>
              <a:gd name="T8" fmla="*/ 4177 w 4526"/>
              <a:gd name="T9" fmla="*/ 0 h 2490"/>
            </a:gdLst>
            <a:ahLst/>
            <a:cxnLst>
              <a:cxn ang="0">
                <a:pos x="T0" y="T1"/>
              </a:cxn>
              <a:cxn ang="0">
                <a:pos x="T2" y="T3"/>
              </a:cxn>
              <a:cxn ang="0">
                <a:pos x="T4" y="T5"/>
              </a:cxn>
              <a:cxn ang="0">
                <a:pos x="T6" y="T7"/>
              </a:cxn>
              <a:cxn ang="0">
                <a:pos x="T8" y="T9"/>
              </a:cxn>
            </a:cxnLst>
            <a:rect l="0" t="0" r="r" b="b"/>
            <a:pathLst>
              <a:path w="4526" h="2490">
                <a:moveTo>
                  <a:pt x="4177" y="0"/>
                </a:moveTo>
                <a:lnTo>
                  <a:pt x="0" y="0"/>
                </a:lnTo>
                <a:lnTo>
                  <a:pt x="0" y="2490"/>
                </a:lnTo>
                <a:lnTo>
                  <a:pt x="4526" y="1282"/>
                </a:lnTo>
                <a:lnTo>
                  <a:pt x="4177" y="0"/>
                </a:lnTo>
                <a:close/>
              </a:path>
            </a:pathLst>
          </a:custGeom>
          <a:solidFill>
            <a:schemeClr val="accent4">
              <a:lumMod val="20000"/>
              <a:lumOff val="80000"/>
            </a:schemeClr>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6" name="Freeform 19">
            <a:extLst>
              <a:ext uri="{FF2B5EF4-FFF2-40B4-BE49-F238E27FC236}">
                <a16:creationId xmlns:a16="http://schemas.microsoft.com/office/drawing/2014/main" id="{6A5985A4-4465-8049-9250-AC6EE2CD7D0D}"/>
              </a:ext>
            </a:extLst>
          </p:cNvPr>
          <p:cNvSpPr>
            <a:spLocks/>
          </p:cNvSpPr>
          <p:nvPr/>
        </p:nvSpPr>
        <p:spPr bwMode="auto">
          <a:xfrm>
            <a:off x="7142" y="5227491"/>
            <a:ext cx="10037549" cy="2663994"/>
          </a:xfrm>
          <a:custGeom>
            <a:avLst/>
            <a:gdLst>
              <a:gd name="T0" fmla="*/ 0 w 3165"/>
              <a:gd name="T1" fmla="*/ 840 h 840"/>
              <a:gd name="T2" fmla="*/ 3165 w 3165"/>
              <a:gd name="T3" fmla="*/ 81 h 840"/>
              <a:gd name="T4" fmla="*/ 3143 w 3165"/>
              <a:gd name="T5" fmla="*/ 0 h 840"/>
              <a:gd name="T6" fmla="*/ 0 w 3165"/>
              <a:gd name="T7" fmla="*/ 840 h 840"/>
            </a:gdLst>
            <a:ahLst/>
            <a:cxnLst>
              <a:cxn ang="0">
                <a:pos x="T0" y="T1"/>
              </a:cxn>
              <a:cxn ang="0">
                <a:pos x="T2" y="T3"/>
              </a:cxn>
              <a:cxn ang="0">
                <a:pos x="T4" y="T5"/>
              </a:cxn>
              <a:cxn ang="0">
                <a:pos x="T6" y="T7"/>
              </a:cxn>
            </a:cxnLst>
            <a:rect l="0" t="0" r="r" b="b"/>
            <a:pathLst>
              <a:path w="3165" h="840">
                <a:moveTo>
                  <a:pt x="0" y="840"/>
                </a:moveTo>
                <a:lnTo>
                  <a:pt x="3165" y="81"/>
                </a:lnTo>
                <a:lnTo>
                  <a:pt x="3143" y="0"/>
                </a:lnTo>
                <a:lnTo>
                  <a:pt x="0" y="840"/>
                </a:lnTo>
                <a:close/>
              </a:path>
            </a:pathLst>
          </a:custGeom>
          <a:solidFill>
            <a:schemeClr val="accent3">
              <a:lumMod val="75000"/>
            </a:schemeClr>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7" name="Freeform 20">
            <a:extLst>
              <a:ext uri="{FF2B5EF4-FFF2-40B4-BE49-F238E27FC236}">
                <a16:creationId xmlns:a16="http://schemas.microsoft.com/office/drawing/2014/main" id="{3635153D-9B49-D849-BB49-5D02CF981D13}"/>
              </a:ext>
            </a:extLst>
          </p:cNvPr>
          <p:cNvSpPr>
            <a:spLocks/>
          </p:cNvSpPr>
          <p:nvPr/>
        </p:nvSpPr>
        <p:spPr bwMode="auto">
          <a:xfrm>
            <a:off x="13274947" y="-5355"/>
            <a:ext cx="1106828" cy="4135533"/>
          </a:xfrm>
          <a:custGeom>
            <a:avLst/>
            <a:gdLst>
              <a:gd name="T0" fmla="*/ 0 w 349"/>
              <a:gd name="T1" fmla="*/ 0 h 1304"/>
              <a:gd name="T2" fmla="*/ 278 w 349"/>
              <a:gd name="T3" fmla="*/ 1304 h 1304"/>
              <a:gd name="T4" fmla="*/ 349 w 349"/>
              <a:gd name="T5" fmla="*/ 1282 h 1304"/>
              <a:gd name="T6" fmla="*/ 0 w 349"/>
              <a:gd name="T7" fmla="*/ 0 h 1304"/>
            </a:gdLst>
            <a:ahLst/>
            <a:cxnLst>
              <a:cxn ang="0">
                <a:pos x="T0" y="T1"/>
              </a:cxn>
              <a:cxn ang="0">
                <a:pos x="T2" y="T3"/>
              </a:cxn>
              <a:cxn ang="0">
                <a:pos x="T4" y="T5"/>
              </a:cxn>
              <a:cxn ang="0">
                <a:pos x="T6" y="T7"/>
              </a:cxn>
            </a:cxnLst>
            <a:rect l="0" t="0" r="r" b="b"/>
            <a:pathLst>
              <a:path w="349" h="1304">
                <a:moveTo>
                  <a:pt x="0" y="0"/>
                </a:moveTo>
                <a:lnTo>
                  <a:pt x="278" y="1304"/>
                </a:lnTo>
                <a:lnTo>
                  <a:pt x="349" y="1282"/>
                </a:lnTo>
                <a:lnTo>
                  <a:pt x="0" y="0"/>
                </a:lnTo>
                <a:close/>
              </a:path>
            </a:pathLst>
          </a:custGeom>
          <a:solidFill>
            <a:schemeClr val="accent6"/>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8" name="Freeform 21">
            <a:extLst>
              <a:ext uri="{FF2B5EF4-FFF2-40B4-BE49-F238E27FC236}">
                <a16:creationId xmlns:a16="http://schemas.microsoft.com/office/drawing/2014/main" id="{65D19EBB-FEE4-0640-B397-7D0453E5EC30}"/>
              </a:ext>
            </a:extLst>
          </p:cNvPr>
          <p:cNvSpPr>
            <a:spLocks/>
          </p:cNvSpPr>
          <p:nvPr/>
        </p:nvSpPr>
        <p:spPr bwMode="auto">
          <a:xfrm>
            <a:off x="11183231" y="6043509"/>
            <a:ext cx="13186769" cy="7658983"/>
          </a:xfrm>
          <a:custGeom>
            <a:avLst/>
            <a:gdLst>
              <a:gd name="T0" fmla="*/ 0 w 4158"/>
              <a:gd name="T1" fmla="*/ 1130 h 2415"/>
              <a:gd name="T2" fmla="*/ 350 w 4158"/>
              <a:gd name="T3" fmla="*/ 2415 h 2415"/>
              <a:gd name="T4" fmla="*/ 4158 w 4158"/>
              <a:gd name="T5" fmla="*/ 2415 h 2415"/>
              <a:gd name="T6" fmla="*/ 4158 w 4158"/>
              <a:gd name="T7" fmla="*/ 0 h 2415"/>
              <a:gd name="T8" fmla="*/ 0 w 4158"/>
              <a:gd name="T9" fmla="*/ 1130 h 2415"/>
            </a:gdLst>
            <a:ahLst/>
            <a:cxnLst>
              <a:cxn ang="0">
                <a:pos x="T0" y="T1"/>
              </a:cxn>
              <a:cxn ang="0">
                <a:pos x="T2" y="T3"/>
              </a:cxn>
              <a:cxn ang="0">
                <a:pos x="T4" y="T5"/>
              </a:cxn>
              <a:cxn ang="0">
                <a:pos x="T6" y="T7"/>
              </a:cxn>
              <a:cxn ang="0">
                <a:pos x="T8" y="T9"/>
              </a:cxn>
            </a:cxnLst>
            <a:rect l="0" t="0" r="r" b="b"/>
            <a:pathLst>
              <a:path w="4158" h="2415">
                <a:moveTo>
                  <a:pt x="0" y="1130"/>
                </a:moveTo>
                <a:lnTo>
                  <a:pt x="350" y="2415"/>
                </a:lnTo>
                <a:lnTo>
                  <a:pt x="4158" y="2415"/>
                </a:lnTo>
                <a:lnTo>
                  <a:pt x="4158" y="0"/>
                </a:lnTo>
                <a:lnTo>
                  <a:pt x="0" y="1130"/>
                </a:lnTo>
                <a:close/>
              </a:path>
            </a:pathLst>
          </a:custGeom>
          <a:solidFill>
            <a:schemeClr val="accent4">
              <a:lumMod val="60000"/>
              <a:lumOff val="40000"/>
            </a:schemeClr>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9" name="Freeform 22">
            <a:extLst>
              <a:ext uri="{FF2B5EF4-FFF2-40B4-BE49-F238E27FC236}">
                <a16:creationId xmlns:a16="http://schemas.microsoft.com/office/drawing/2014/main" id="{DD003CB1-8250-074A-AE54-EEEB6000AB5E}"/>
              </a:ext>
            </a:extLst>
          </p:cNvPr>
          <p:cNvSpPr>
            <a:spLocks/>
          </p:cNvSpPr>
          <p:nvPr/>
        </p:nvSpPr>
        <p:spPr bwMode="auto">
          <a:xfrm>
            <a:off x="15511257" y="6055232"/>
            <a:ext cx="8870467" cy="2384909"/>
          </a:xfrm>
          <a:custGeom>
            <a:avLst/>
            <a:gdLst>
              <a:gd name="T0" fmla="*/ 2797 w 2797"/>
              <a:gd name="T1" fmla="*/ 0 h 752"/>
              <a:gd name="T2" fmla="*/ 0 w 2797"/>
              <a:gd name="T3" fmla="*/ 684 h 752"/>
              <a:gd name="T4" fmla="*/ 19 w 2797"/>
              <a:gd name="T5" fmla="*/ 752 h 752"/>
              <a:gd name="T6" fmla="*/ 2797 w 2797"/>
              <a:gd name="T7" fmla="*/ 0 h 752"/>
            </a:gdLst>
            <a:ahLst/>
            <a:cxnLst>
              <a:cxn ang="0">
                <a:pos x="T0" y="T1"/>
              </a:cxn>
              <a:cxn ang="0">
                <a:pos x="T2" y="T3"/>
              </a:cxn>
              <a:cxn ang="0">
                <a:pos x="T4" y="T5"/>
              </a:cxn>
              <a:cxn ang="0">
                <a:pos x="T6" y="T7"/>
              </a:cxn>
            </a:cxnLst>
            <a:rect l="0" t="0" r="r" b="b"/>
            <a:pathLst>
              <a:path w="2797" h="752">
                <a:moveTo>
                  <a:pt x="2797" y="0"/>
                </a:moveTo>
                <a:lnTo>
                  <a:pt x="0" y="684"/>
                </a:lnTo>
                <a:lnTo>
                  <a:pt x="19" y="752"/>
                </a:lnTo>
                <a:lnTo>
                  <a:pt x="2797" y="0"/>
                </a:lnTo>
                <a:close/>
              </a:path>
            </a:pathLst>
          </a:custGeom>
          <a:solidFill>
            <a:schemeClr val="accent3">
              <a:lumMod val="75000"/>
            </a:schemeClr>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10" name="Freeform 23">
            <a:extLst>
              <a:ext uri="{FF2B5EF4-FFF2-40B4-BE49-F238E27FC236}">
                <a16:creationId xmlns:a16="http://schemas.microsoft.com/office/drawing/2014/main" id="{A22CB58A-543B-FF4C-B880-9DD0FA1BE0EB}"/>
              </a:ext>
            </a:extLst>
          </p:cNvPr>
          <p:cNvSpPr>
            <a:spLocks/>
          </p:cNvSpPr>
          <p:nvPr/>
        </p:nvSpPr>
        <p:spPr bwMode="auto">
          <a:xfrm>
            <a:off x="11183231" y="9578680"/>
            <a:ext cx="1109999" cy="4135533"/>
          </a:xfrm>
          <a:custGeom>
            <a:avLst/>
            <a:gdLst>
              <a:gd name="T0" fmla="*/ 350 w 350"/>
              <a:gd name="T1" fmla="*/ 1304 h 1304"/>
              <a:gd name="T2" fmla="*/ 71 w 350"/>
              <a:gd name="T3" fmla="*/ 0 h 1304"/>
              <a:gd name="T4" fmla="*/ 0 w 350"/>
              <a:gd name="T5" fmla="*/ 19 h 1304"/>
              <a:gd name="T6" fmla="*/ 350 w 350"/>
              <a:gd name="T7" fmla="*/ 1304 h 1304"/>
            </a:gdLst>
            <a:ahLst/>
            <a:cxnLst>
              <a:cxn ang="0">
                <a:pos x="T0" y="T1"/>
              </a:cxn>
              <a:cxn ang="0">
                <a:pos x="T2" y="T3"/>
              </a:cxn>
              <a:cxn ang="0">
                <a:pos x="T4" y="T5"/>
              </a:cxn>
              <a:cxn ang="0">
                <a:pos x="T6" y="T7"/>
              </a:cxn>
            </a:cxnLst>
            <a:rect l="0" t="0" r="r" b="b"/>
            <a:pathLst>
              <a:path w="350" h="1304">
                <a:moveTo>
                  <a:pt x="350" y="1304"/>
                </a:moveTo>
                <a:lnTo>
                  <a:pt x="71" y="0"/>
                </a:lnTo>
                <a:lnTo>
                  <a:pt x="0" y="19"/>
                </a:lnTo>
                <a:lnTo>
                  <a:pt x="350" y="1304"/>
                </a:lnTo>
                <a:close/>
              </a:path>
            </a:pathLst>
          </a:custGeom>
          <a:solidFill>
            <a:schemeClr val="accent4">
              <a:lumMod val="75000"/>
            </a:schemeClr>
          </a:solidFill>
          <a:ln>
            <a:noFill/>
          </a:ln>
        </p:spPr>
        <p:txBody>
          <a:bodyPr vert="horz" wrap="square" lIns="137124" tIns="68562" rIns="137124" bIns="68562" numCol="1" anchor="t" anchorCtr="0" compatLnSpc="1">
            <a:prstTxWarp prst="textNoShape">
              <a:avLst/>
            </a:prstTxWarp>
          </a:bodyPr>
          <a:lstStyle/>
          <a:p>
            <a:endParaRPr lang="en-US" sz="2025" dirty="0">
              <a:latin typeface="Gill Sans MT" panose="020B0502020104020203" pitchFamily="34" charset="77"/>
            </a:endParaRPr>
          </a:p>
        </p:txBody>
      </p:sp>
      <p:sp>
        <p:nvSpPr>
          <p:cNvPr id="24" name="TextBox 23">
            <a:extLst>
              <a:ext uri="{FF2B5EF4-FFF2-40B4-BE49-F238E27FC236}">
                <a16:creationId xmlns:a16="http://schemas.microsoft.com/office/drawing/2014/main" id="{D0D7FD7C-7361-7842-818D-55E16AEB5737}"/>
              </a:ext>
            </a:extLst>
          </p:cNvPr>
          <p:cNvSpPr txBox="1"/>
          <p:nvPr/>
        </p:nvSpPr>
        <p:spPr>
          <a:xfrm>
            <a:off x="262036" y="476246"/>
            <a:ext cx="6551089" cy="615553"/>
          </a:xfrm>
          <a:prstGeom prst="rect">
            <a:avLst/>
          </a:prstGeom>
          <a:noFill/>
        </p:spPr>
        <p:txBody>
          <a:bodyPr wrap="none" rtlCol="0" anchor="ctr" anchorCtr="0">
            <a:spAutoFit/>
          </a:bodyPr>
          <a:lstStyle/>
          <a:p>
            <a:r>
              <a:rPr lang="en-US" sz="3400" b="1" dirty="0">
                <a:latin typeface="Gill Sans MT" panose="020B0502020104020203" pitchFamily="34" charset="77"/>
                <a:ea typeface="League Spartan" charset="0"/>
                <a:cs typeface="Poppins" pitchFamily="2" charset="77"/>
              </a:rPr>
              <a:t>Increase frequency of invoicing </a:t>
            </a:r>
          </a:p>
        </p:txBody>
      </p:sp>
      <p:sp>
        <p:nvSpPr>
          <p:cNvPr id="25" name="Subtitle 2">
            <a:extLst>
              <a:ext uri="{FF2B5EF4-FFF2-40B4-BE49-F238E27FC236}">
                <a16:creationId xmlns:a16="http://schemas.microsoft.com/office/drawing/2014/main" id="{87955BE9-B4AA-E945-BD07-8C527A780313}"/>
              </a:ext>
            </a:extLst>
          </p:cNvPr>
          <p:cNvSpPr txBox="1">
            <a:spLocks/>
          </p:cNvSpPr>
          <p:nvPr/>
        </p:nvSpPr>
        <p:spPr>
          <a:xfrm>
            <a:off x="1462" y="1059523"/>
            <a:ext cx="13457445" cy="4887880"/>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GB" sz="2800" dirty="0">
                <a:solidFill>
                  <a:schemeClr val="tx1"/>
                </a:solidFill>
                <a:latin typeface="Gill Sans MT" panose="020B0502020104020203" pitchFamily="34" charset="77"/>
              </a:rPr>
              <a:t>By properly designing production or service provision processes you ensure that you spend less and produce efficiently and deliver what the consumer wants most.</a:t>
            </a:r>
          </a:p>
          <a:p>
            <a:pPr algn="l">
              <a:lnSpc>
                <a:spcPts val="3700"/>
              </a:lnSpc>
            </a:pPr>
            <a:endParaRPr lang="en-GB" sz="2800" dirty="0">
              <a:solidFill>
                <a:schemeClr val="tx1"/>
              </a:solidFill>
              <a:latin typeface="Gill Sans MT" panose="020B0502020104020203" pitchFamily="34" charset="77"/>
            </a:endParaRPr>
          </a:p>
          <a:p>
            <a:pPr algn="l">
              <a:lnSpc>
                <a:spcPts val="3700"/>
              </a:lnSpc>
            </a:pPr>
            <a:r>
              <a:rPr lang="en-GB" sz="2800" dirty="0">
                <a:solidFill>
                  <a:schemeClr val="tx1"/>
                </a:solidFill>
                <a:latin typeface="Gill Sans MT" panose="020B0502020104020203" pitchFamily="34" charset="77"/>
              </a:rPr>
              <a:t>Regardless of whether you choose to sell more values ​​or more times for current customers, or win more customers, it is necessary to know their needs and desires, to serve them in the best possible way.   There are two practical ways:  </a:t>
            </a:r>
          </a:p>
          <a:p>
            <a:pPr marL="514350" indent="-514350" algn="l">
              <a:lnSpc>
                <a:spcPts val="3700"/>
              </a:lnSpc>
              <a:buAutoNum type="arabicPeriod"/>
            </a:pPr>
            <a:r>
              <a:rPr lang="en-GB" sz="2800" dirty="0">
                <a:solidFill>
                  <a:schemeClr val="tx1"/>
                </a:solidFill>
                <a:latin typeface="Gill Sans MT" panose="020B0502020104020203" pitchFamily="34" charset="77"/>
              </a:rPr>
              <a:t>Market research – identify who your ideal client is and what they value</a:t>
            </a:r>
          </a:p>
          <a:p>
            <a:pPr marL="514350" indent="-514350" algn="l">
              <a:lnSpc>
                <a:spcPts val="3700"/>
              </a:lnSpc>
              <a:buAutoNum type="arabicPeriod"/>
            </a:pPr>
            <a:r>
              <a:rPr lang="en-GB" sz="2800" dirty="0">
                <a:solidFill>
                  <a:schemeClr val="tx1"/>
                </a:solidFill>
                <a:latin typeface="Gill Sans MT" panose="020B0502020104020203" pitchFamily="34" charset="77"/>
              </a:rPr>
              <a:t>CRM systems – Communicate value frequently to attract </a:t>
            </a:r>
          </a:p>
          <a:p>
            <a:pPr algn="l">
              <a:lnSpc>
                <a:spcPts val="3700"/>
              </a:lnSpc>
            </a:pPr>
            <a:r>
              <a:rPr lang="en-GB" sz="2800" dirty="0">
                <a:solidFill>
                  <a:schemeClr val="tx1"/>
                </a:solidFill>
                <a:latin typeface="Gill Sans MT" panose="020B0502020104020203" pitchFamily="34" charset="77"/>
              </a:rPr>
              <a:t>     and retain your ideal clients</a:t>
            </a:r>
          </a:p>
        </p:txBody>
      </p:sp>
      <p:sp>
        <p:nvSpPr>
          <p:cNvPr id="27" name="TextBox 26">
            <a:extLst>
              <a:ext uri="{FF2B5EF4-FFF2-40B4-BE49-F238E27FC236}">
                <a16:creationId xmlns:a16="http://schemas.microsoft.com/office/drawing/2014/main" id="{87FE27F3-F54B-ED45-8196-F52D1E68F94C}"/>
              </a:ext>
            </a:extLst>
          </p:cNvPr>
          <p:cNvSpPr txBox="1"/>
          <p:nvPr/>
        </p:nvSpPr>
        <p:spPr>
          <a:xfrm>
            <a:off x="1310611" y="7678885"/>
            <a:ext cx="9231181" cy="615553"/>
          </a:xfrm>
          <a:prstGeom prst="rect">
            <a:avLst/>
          </a:prstGeom>
          <a:noFill/>
        </p:spPr>
        <p:txBody>
          <a:bodyPr wrap="none" rtlCol="0" anchor="ctr" anchorCtr="0">
            <a:spAutoFit/>
          </a:bodyPr>
          <a:lstStyle/>
          <a:p>
            <a:r>
              <a:rPr lang="en-US" sz="3400" b="1" dirty="0">
                <a:latin typeface="Gill Sans MT" panose="020B0502020104020203" pitchFamily="34" charset="77"/>
                <a:ea typeface="League Spartan" charset="0"/>
                <a:cs typeface="Poppins" pitchFamily="2" charset="77"/>
              </a:rPr>
              <a:t>Outsource credit control and invoice raising </a:t>
            </a:r>
          </a:p>
        </p:txBody>
      </p:sp>
      <p:sp>
        <p:nvSpPr>
          <p:cNvPr id="28" name="Subtitle 2">
            <a:extLst>
              <a:ext uri="{FF2B5EF4-FFF2-40B4-BE49-F238E27FC236}">
                <a16:creationId xmlns:a16="http://schemas.microsoft.com/office/drawing/2014/main" id="{06A23993-1C09-E94D-BC95-5DD968041E5C}"/>
              </a:ext>
            </a:extLst>
          </p:cNvPr>
          <p:cNvSpPr txBox="1">
            <a:spLocks/>
          </p:cNvSpPr>
          <p:nvPr/>
        </p:nvSpPr>
        <p:spPr>
          <a:xfrm>
            <a:off x="259331" y="8533478"/>
            <a:ext cx="11055619" cy="4657175"/>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GB" sz="2800" dirty="0">
                <a:solidFill>
                  <a:schemeClr val="tx1"/>
                </a:solidFill>
                <a:latin typeface="Gill Sans MT" panose="020B0502020104020203" pitchFamily="34" charset="77"/>
              </a:rPr>
              <a:t>The main advantages of outsourcing billing and collections </a:t>
            </a:r>
          </a:p>
          <a:p>
            <a:pPr marL="342900" lvl="0" indent="-342900" algn="l">
              <a:buFont typeface="Arial" panose="020B0604020202020204" pitchFamily="34" charset="0"/>
              <a:buChar char="•"/>
            </a:pPr>
            <a:r>
              <a:rPr lang="en-GB" sz="2800" dirty="0">
                <a:solidFill>
                  <a:schemeClr val="tx1"/>
                </a:solidFill>
                <a:latin typeface="Gill Sans MT" panose="020B0502020104020203" pitchFamily="34" charset="77"/>
              </a:rPr>
              <a:t>Their liquidity improves considerably and </a:t>
            </a:r>
          </a:p>
          <a:p>
            <a:pPr marL="342900" lvl="0" indent="-342900" algn="l">
              <a:buFont typeface="Arial" panose="020B0604020202020204" pitchFamily="34" charset="0"/>
              <a:buChar char="•"/>
            </a:pPr>
            <a:r>
              <a:rPr lang="en-GB" sz="2800" dirty="0">
                <a:solidFill>
                  <a:schemeClr val="tx1"/>
                </a:solidFill>
                <a:latin typeface="Gill Sans MT" panose="020B0502020104020203" pitchFamily="34" charset="77"/>
              </a:rPr>
              <a:t>They can also reduce their labour costs. </a:t>
            </a:r>
          </a:p>
          <a:p>
            <a:pPr marL="342900" lvl="0" indent="-342900" algn="l">
              <a:buFont typeface="Arial" panose="020B0604020202020204" pitchFamily="34" charset="0"/>
              <a:buChar char="•"/>
            </a:pPr>
            <a:endParaRPr lang="en-GB" sz="2800" dirty="0">
              <a:solidFill>
                <a:schemeClr val="tx1"/>
              </a:solidFill>
              <a:latin typeface="Gill Sans MT" panose="020B0502020104020203" pitchFamily="34" charset="77"/>
            </a:endParaRPr>
          </a:p>
          <a:p>
            <a:pPr algn="l"/>
            <a:r>
              <a:rPr lang="en-GB" sz="2800" dirty="0">
                <a:solidFill>
                  <a:schemeClr val="tx1"/>
                </a:solidFill>
                <a:latin typeface="Gill Sans MT" panose="020B0502020104020203" pitchFamily="34" charset="77"/>
              </a:rPr>
              <a:t>Another key advantage of outsourcing billing and collection is that the directors can relieve themselves of the supervision of a series of routine operations and processes that do not add value to their companies and can have more time to dedicate to strategic issues.</a:t>
            </a:r>
          </a:p>
        </p:txBody>
      </p:sp>
      <p:sp>
        <p:nvSpPr>
          <p:cNvPr id="30" name="TextBox 29">
            <a:extLst>
              <a:ext uri="{FF2B5EF4-FFF2-40B4-BE49-F238E27FC236}">
                <a16:creationId xmlns:a16="http://schemas.microsoft.com/office/drawing/2014/main" id="{FE9F8059-43C5-B442-A347-779B3D079F6D}"/>
              </a:ext>
            </a:extLst>
          </p:cNvPr>
          <p:cNvSpPr txBox="1"/>
          <p:nvPr/>
        </p:nvSpPr>
        <p:spPr>
          <a:xfrm>
            <a:off x="14324165" y="331589"/>
            <a:ext cx="4239367" cy="615553"/>
          </a:xfrm>
          <a:prstGeom prst="rect">
            <a:avLst/>
          </a:prstGeom>
          <a:noFill/>
        </p:spPr>
        <p:txBody>
          <a:bodyPr wrap="none" rtlCol="0" anchor="ctr" anchorCtr="0">
            <a:spAutoFit/>
          </a:bodyPr>
          <a:lstStyle/>
          <a:p>
            <a:pPr algn="r"/>
            <a:r>
              <a:rPr lang="en-US" sz="3400" b="1" dirty="0">
                <a:latin typeface="Gill Sans MT" panose="020B0502020104020203" pitchFamily="34" charset="77"/>
                <a:ea typeface="League Spartan" charset="0"/>
                <a:cs typeface="Poppins" pitchFamily="2" charset="77"/>
              </a:rPr>
              <a:t>Reduce stock levels </a:t>
            </a:r>
          </a:p>
        </p:txBody>
      </p:sp>
      <p:sp>
        <p:nvSpPr>
          <p:cNvPr id="31" name="Subtitle 2">
            <a:extLst>
              <a:ext uri="{FF2B5EF4-FFF2-40B4-BE49-F238E27FC236}">
                <a16:creationId xmlns:a16="http://schemas.microsoft.com/office/drawing/2014/main" id="{BF9E18AA-AF3E-4541-900B-817B1F37199C}"/>
              </a:ext>
            </a:extLst>
          </p:cNvPr>
          <p:cNvSpPr txBox="1">
            <a:spLocks/>
          </p:cNvSpPr>
          <p:nvPr/>
        </p:nvSpPr>
        <p:spPr>
          <a:xfrm>
            <a:off x="13610246" y="933157"/>
            <a:ext cx="10767404" cy="66108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GB" sz="2800" dirty="0">
                <a:solidFill>
                  <a:schemeClr val="tx1"/>
                </a:solidFill>
                <a:latin typeface="Gill Sans MT" panose="020B0502020104020203" pitchFamily="34" charset="77"/>
              </a:rPr>
              <a:t>       Main benefits result from inventory reduction.</a:t>
            </a:r>
            <a:endParaRPr lang="en-US" sz="28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33" name="TextBox 32">
            <a:extLst>
              <a:ext uri="{FF2B5EF4-FFF2-40B4-BE49-F238E27FC236}">
                <a16:creationId xmlns:a16="http://schemas.microsoft.com/office/drawing/2014/main" id="{26157BBF-E608-E048-BCE0-6E2C02EFB6CA}"/>
              </a:ext>
            </a:extLst>
          </p:cNvPr>
          <p:cNvSpPr txBox="1"/>
          <p:nvPr/>
        </p:nvSpPr>
        <p:spPr>
          <a:xfrm>
            <a:off x="14724526" y="8594635"/>
            <a:ext cx="9475479" cy="615553"/>
          </a:xfrm>
          <a:prstGeom prst="rect">
            <a:avLst/>
          </a:prstGeom>
          <a:noFill/>
        </p:spPr>
        <p:txBody>
          <a:bodyPr wrap="none" rtlCol="0" anchor="ctr" anchorCtr="0">
            <a:spAutoFit/>
          </a:bodyPr>
          <a:lstStyle/>
          <a:p>
            <a:pPr algn="r"/>
            <a:r>
              <a:rPr lang="en-US" sz="3400" b="1" dirty="0">
                <a:latin typeface="Gill Sans MT" panose="020B0502020104020203" pitchFamily="34" charset="77"/>
                <a:ea typeface="League Spartan" charset="0"/>
                <a:cs typeface="Poppins" pitchFamily="2" charset="77"/>
              </a:rPr>
              <a:t>Invoice on agreed milestones with customers </a:t>
            </a:r>
          </a:p>
        </p:txBody>
      </p:sp>
      <p:sp>
        <p:nvSpPr>
          <p:cNvPr id="34" name="Subtitle 2">
            <a:extLst>
              <a:ext uri="{FF2B5EF4-FFF2-40B4-BE49-F238E27FC236}">
                <a16:creationId xmlns:a16="http://schemas.microsoft.com/office/drawing/2014/main" id="{43BCB45D-83F9-7945-8236-31B3D522C926}"/>
              </a:ext>
            </a:extLst>
          </p:cNvPr>
          <p:cNvSpPr txBox="1">
            <a:spLocks/>
          </p:cNvSpPr>
          <p:nvPr/>
        </p:nvSpPr>
        <p:spPr>
          <a:xfrm>
            <a:off x="11427307" y="9294605"/>
            <a:ext cx="13167408" cy="505613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GB" sz="2800" dirty="0">
                <a:latin typeface="Gill Sans MT" panose="020B0502020104020203" pitchFamily="34" charset="77"/>
              </a:rPr>
              <a:t>The goal of your company should be to add value to your customers with quality service and on-time delivery of their orders. A happy and loyal customer can become the most credible representative of your brand. To know their perception, you must open communication channels and request regular evaluations of the service you offer and delivery times </a:t>
            </a:r>
          </a:p>
          <a:p>
            <a:r>
              <a:rPr lang="en-GB" sz="2800" dirty="0">
                <a:latin typeface="Gill Sans MT" panose="020B0502020104020203" pitchFamily="34" charset="77"/>
              </a:rPr>
              <a:t>      Along with the above, not creating false expectations, differentiating ourselves and proactively solving problems are some of the objectives that we must never </a:t>
            </a:r>
          </a:p>
          <a:p>
            <a:r>
              <a:rPr lang="en-GB" sz="2800" dirty="0">
                <a:latin typeface="Gill Sans MT" panose="020B0502020104020203" pitchFamily="34" charset="77"/>
              </a:rPr>
              <a:t>lose sight of as a business.</a:t>
            </a:r>
          </a:p>
          <a:p>
            <a:pPr algn="r">
              <a:lnSpc>
                <a:spcPts val="3700"/>
              </a:lnSpc>
            </a:pPr>
            <a:r>
              <a:rPr lang="en-US" sz="2800" dirty="0">
                <a:solidFill>
                  <a:schemeClr val="bg1"/>
                </a:solidFill>
                <a:latin typeface="Gill Sans MT" panose="020B0502020104020203" pitchFamily="34" charset="77"/>
                <a:ea typeface="Open Sans Light" panose="020B0306030504020204" pitchFamily="34" charset="0"/>
                <a:cs typeface="Open Sans Light" panose="020B0306030504020204" pitchFamily="34" charset="0"/>
              </a:rPr>
              <a:t>.</a:t>
            </a:r>
          </a:p>
        </p:txBody>
      </p:sp>
      <p:sp>
        <p:nvSpPr>
          <p:cNvPr id="36" name="TextBox 35">
            <a:extLst>
              <a:ext uri="{FF2B5EF4-FFF2-40B4-BE49-F238E27FC236}">
                <a16:creationId xmlns:a16="http://schemas.microsoft.com/office/drawing/2014/main" id="{0C59D3A4-661F-4D47-9C2D-A8E5D1CC7A97}"/>
              </a:ext>
            </a:extLst>
          </p:cNvPr>
          <p:cNvSpPr txBox="1"/>
          <p:nvPr/>
        </p:nvSpPr>
        <p:spPr>
          <a:xfrm>
            <a:off x="10570684" y="5381987"/>
            <a:ext cx="4153842" cy="2862322"/>
          </a:xfrm>
          <a:prstGeom prst="rect">
            <a:avLst/>
          </a:prstGeom>
          <a:noFill/>
        </p:spPr>
        <p:txBody>
          <a:bodyPr wrap="square" rtlCol="0" anchor="ctr" anchorCtr="0">
            <a:spAutoFit/>
          </a:bodyPr>
          <a:lstStyle/>
          <a:p>
            <a:pPr algn="ctr"/>
            <a:r>
              <a:rPr lang="en-US" sz="6000" b="1" spc="300" dirty="0">
                <a:solidFill>
                  <a:schemeClr val="accent5">
                    <a:lumMod val="75000"/>
                  </a:schemeClr>
                </a:solidFill>
                <a:latin typeface="Gill Sans MT" panose="020B0502020104020203" pitchFamily="34" charset="77"/>
                <a:ea typeface="League Spartan" charset="0"/>
                <a:cs typeface="Poppins" pitchFamily="2" charset="77"/>
              </a:rPr>
              <a:t>Internal</a:t>
            </a:r>
          </a:p>
          <a:p>
            <a:pPr algn="ctr"/>
            <a:r>
              <a:rPr lang="en-US" sz="6000" b="1" spc="300" dirty="0">
                <a:solidFill>
                  <a:schemeClr val="accent5">
                    <a:lumMod val="75000"/>
                  </a:schemeClr>
                </a:solidFill>
                <a:latin typeface="Gill Sans MT" panose="020B0502020104020203" pitchFamily="34" charset="77"/>
                <a:ea typeface="League Spartan" charset="0"/>
                <a:cs typeface="Poppins" pitchFamily="2" charset="77"/>
              </a:rPr>
              <a:t>Improve cash cycle </a:t>
            </a:r>
          </a:p>
        </p:txBody>
      </p:sp>
    </p:spTree>
    <p:extLst>
      <p:ext uri="{BB962C8B-B14F-4D97-AF65-F5344CB8AC3E}">
        <p14:creationId xmlns:p14="http://schemas.microsoft.com/office/powerpoint/2010/main" val="2723064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3DBE43-8FF4-954E-8366-9584B1AA0241}"/>
              </a:ext>
            </a:extLst>
          </p:cNvPr>
          <p:cNvSpPr/>
          <p:nvPr/>
        </p:nvSpPr>
        <p:spPr>
          <a:xfrm>
            <a:off x="0" y="30479"/>
            <a:ext cx="24377904" cy="725980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7198" dirty="0">
              <a:latin typeface="Roboto Light" panose="02000000000000000000" pitchFamily="2" charset="0"/>
            </a:endParaRPr>
          </a:p>
        </p:txBody>
      </p:sp>
      <p:sp>
        <p:nvSpPr>
          <p:cNvPr id="5" name="Rectangle 4">
            <a:extLst>
              <a:ext uri="{FF2B5EF4-FFF2-40B4-BE49-F238E27FC236}">
                <a16:creationId xmlns:a16="http://schemas.microsoft.com/office/drawing/2014/main" id="{79D9552B-200E-2941-9DAC-9E0608927C5B}"/>
              </a:ext>
            </a:extLst>
          </p:cNvPr>
          <p:cNvSpPr/>
          <p:nvPr/>
        </p:nvSpPr>
        <p:spPr>
          <a:xfrm>
            <a:off x="-254" y="4373880"/>
            <a:ext cx="24377904" cy="237395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7198" dirty="0">
              <a:latin typeface="Roboto Light" panose="02000000000000000000" pitchFamily="2" charset="0"/>
            </a:endParaRPr>
          </a:p>
        </p:txBody>
      </p:sp>
      <p:sp>
        <p:nvSpPr>
          <p:cNvPr id="6" name="Rectangle 5">
            <a:extLst>
              <a:ext uri="{FF2B5EF4-FFF2-40B4-BE49-F238E27FC236}">
                <a16:creationId xmlns:a16="http://schemas.microsoft.com/office/drawing/2014/main" id="{22DDFA15-B902-6244-9B57-DA544D97E0D9}"/>
              </a:ext>
            </a:extLst>
          </p:cNvPr>
          <p:cNvSpPr/>
          <p:nvPr/>
        </p:nvSpPr>
        <p:spPr>
          <a:xfrm>
            <a:off x="-120748" y="6651397"/>
            <a:ext cx="24377904" cy="214782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7198" dirty="0">
              <a:latin typeface="Roboto Light" panose="02000000000000000000" pitchFamily="2" charset="0"/>
            </a:endParaRPr>
          </a:p>
        </p:txBody>
      </p:sp>
      <p:sp>
        <p:nvSpPr>
          <p:cNvPr id="7" name="Rectangle 6">
            <a:extLst>
              <a:ext uri="{FF2B5EF4-FFF2-40B4-BE49-F238E27FC236}">
                <a16:creationId xmlns:a16="http://schemas.microsoft.com/office/drawing/2014/main" id="{C5211EAA-F7FE-054E-BBE8-2B7CED88B567}"/>
              </a:ext>
            </a:extLst>
          </p:cNvPr>
          <p:cNvSpPr/>
          <p:nvPr/>
        </p:nvSpPr>
        <p:spPr>
          <a:xfrm>
            <a:off x="-60882" y="8738964"/>
            <a:ext cx="24377904" cy="497703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7198" dirty="0">
              <a:latin typeface="Roboto Light" panose="02000000000000000000" pitchFamily="2" charset="0"/>
            </a:endParaRPr>
          </a:p>
        </p:txBody>
      </p:sp>
      <p:sp>
        <p:nvSpPr>
          <p:cNvPr id="2" name="TextBox 1">
            <a:extLst>
              <a:ext uri="{FF2B5EF4-FFF2-40B4-BE49-F238E27FC236}">
                <a16:creationId xmlns:a16="http://schemas.microsoft.com/office/drawing/2014/main" id="{AF959EC1-950F-1B4D-9AE9-8CDBABECF03E}"/>
              </a:ext>
            </a:extLst>
          </p:cNvPr>
          <p:cNvSpPr txBox="1"/>
          <p:nvPr/>
        </p:nvSpPr>
        <p:spPr>
          <a:xfrm>
            <a:off x="6097906" y="533147"/>
            <a:ext cx="12181861" cy="1323439"/>
          </a:xfrm>
          <a:prstGeom prst="rect">
            <a:avLst/>
          </a:prstGeom>
          <a:noFill/>
        </p:spPr>
        <p:txBody>
          <a:bodyPr wrap="none" rtlCol="0" anchor="t">
            <a:spAutoFit/>
          </a:bodyPr>
          <a:lstStyle/>
          <a:p>
            <a:pPr algn="ctr"/>
            <a:r>
              <a:rPr lang="en-US" sz="8000" spc="300" dirty="0">
                <a:solidFill>
                  <a:schemeClr val="accent5">
                    <a:lumMod val="75000"/>
                  </a:schemeClr>
                </a:solidFill>
                <a:latin typeface="Gill Sans MT" panose="020B0502020104020203" pitchFamily="34" charset="77"/>
              </a:rPr>
              <a:t>External – Build credibility</a:t>
            </a:r>
          </a:p>
        </p:txBody>
      </p:sp>
      <p:sp>
        <p:nvSpPr>
          <p:cNvPr id="20" name="TextBox 19">
            <a:extLst>
              <a:ext uri="{FF2B5EF4-FFF2-40B4-BE49-F238E27FC236}">
                <a16:creationId xmlns:a16="http://schemas.microsoft.com/office/drawing/2014/main" id="{FA53BF4C-3703-374A-A822-BB6D49F37C77}"/>
              </a:ext>
            </a:extLst>
          </p:cNvPr>
          <p:cNvSpPr txBox="1"/>
          <p:nvPr/>
        </p:nvSpPr>
        <p:spPr>
          <a:xfrm>
            <a:off x="120494" y="2206693"/>
            <a:ext cx="4790992" cy="615553"/>
          </a:xfrm>
          <a:prstGeom prst="rect">
            <a:avLst/>
          </a:prstGeom>
          <a:noFill/>
        </p:spPr>
        <p:txBody>
          <a:bodyPr wrap="none" rtlCol="0" anchor="ctr" anchorCtr="0">
            <a:spAutoFit/>
          </a:bodyPr>
          <a:lstStyle/>
          <a:p>
            <a:r>
              <a:rPr lang="en-US" sz="3400" b="1" dirty="0">
                <a:latin typeface="Gill Sans MT" panose="020B0502020104020203" pitchFamily="34" charset="77"/>
                <a:ea typeface="League Spartan" charset="0"/>
                <a:cs typeface="Poppins" pitchFamily="2" charset="77"/>
              </a:rPr>
              <a:t>Bank overdraft facility </a:t>
            </a:r>
          </a:p>
        </p:txBody>
      </p:sp>
      <p:sp>
        <p:nvSpPr>
          <p:cNvPr id="21" name="Subtitle 2">
            <a:extLst>
              <a:ext uri="{FF2B5EF4-FFF2-40B4-BE49-F238E27FC236}">
                <a16:creationId xmlns:a16="http://schemas.microsoft.com/office/drawing/2014/main" id="{F4CCCB58-C5C7-7C4C-AAF6-C0D0113958FF}"/>
              </a:ext>
            </a:extLst>
          </p:cNvPr>
          <p:cNvSpPr txBox="1">
            <a:spLocks/>
          </p:cNvSpPr>
          <p:nvPr/>
        </p:nvSpPr>
        <p:spPr>
          <a:xfrm>
            <a:off x="-508" y="3102729"/>
            <a:ext cx="24377904" cy="3536869"/>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GB" sz="2800" dirty="0">
                <a:latin typeface="Gill Sans MT" panose="020B0502020104020203" pitchFamily="34" charset="77"/>
              </a:rPr>
              <a:t>Advantages</a:t>
            </a:r>
          </a:p>
          <a:p>
            <a:pPr algn="l"/>
            <a:r>
              <a:rPr lang="en-GB" sz="2800" dirty="0">
                <a:latin typeface="Gill Sans MT" panose="020B0502020104020203" pitchFamily="34" charset="77"/>
              </a:rPr>
              <a:t>Lower in value   loans and easier to pay off. Offer flexibility when it comes to the time period within which you must pay off overdrafts This a simple service the bank offers you thus there are no problems in organizing guarantees or other documents </a:t>
            </a:r>
          </a:p>
          <a:p>
            <a:pPr algn="l"/>
            <a:r>
              <a:rPr lang="en-GB" sz="2800" dirty="0">
                <a:latin typeface="Gill Sans MT" panose="020B0502020104020203" pitchFamily="34" charset="77"/>
              </a:rPr>
              <a:t>Disadvantages</a:t>
            </a:r>
          </a:p>
          <a:p>
            <a:pPr algn="l"/>
            <a:r>
              <a:rPr lang="en-GB" sz="2800" dirty="0">
                <a:latin typeface="Gill Sans MT" panose="020B0502020104020203" pitchFamily="34" charset="77"/>
              </a:rPr>
              <a:t>A business can incur substantial charges often without knowing, it often creates irresponsible banking habits on the part of customers who prefer short-term loans to stay financially afloat, Unlike loans, interest rates tend to fluctuate, and you may not realize how much it is costing you</a:t>
            </a:r>
          </a:p>
        </p:txBody>
      </p:sp>
      <p:sp>
        <p:nvSpPr>
          <p:cNvPr id="22" name="TextBox 21">
            <a:extLst>
              <a:ext uri="{FF2B5EF4-FFF2-40B4-BE49-F238E27FC236}">
                <a16:creationId xmlns:a16="http://schemas.microsoft.com/office/drawing/2014/main" id="{EF3860A8-7AB1-B342-AFD6-E7E236EF3FAD}"/>
              </a:ext>
            </a:extLst>
          </p:cNvPr>
          <p:cNvSpPr txBox="1"/>
          <p:nvPr/>
        </p:nvSpPr>
        <p:spPr>
          <a:xfrm>
            <a:off x="120494" y="6814973"/>
            <a:ext cx="5163080" cy="615553"/>
          </a:xfrm>
          <a:prstGeom prst="rect">
            <a:avLst/>
          </a:prstGeom>
          <a:noFill/>
        </p:spPr>
        <p:txBody>
          <a:bodyPr wrap="none" rtlCol="0" anchor="ctr" anchorCtr="0">
            <a:spAutoFit/>
          </a:bodyPr>
          <a:lstStyle/>
          <a:p>
            <a:r>
              <a:rPr lang="en-US" sz="3400" b="1" dirty="0">
                <a:latin typeface="Gill Sans MT" panose="020B0502020104020203" pitchFamily="34" charset="77"/>
                <a:ea typeface="League Spartan" charset="0"/>
                <a:cs typeface="Poppins" pitchFamily="2" charset="77"/>
              </a:rPr>
              <a:t>Government grant/loans</a:t>
            </a:r>
          </a:p>
        </p:txBody>
      </p:sp>
      <p:sp>
        <p:nvSpPr>
          <p:cNvPr id="23" name="Subtitle 2">
            <a:extLst>
              <a:ext uri="{FF2B5EF4-FFF2-40B4-BE49-F238E27FC236}">
                <a16:creationId xmlns:a16="http://schemas.microsoft.com/office/drawing/2014/main" id="{C38FC1F5-4385-C641-83C6-B2778EE36C81}"/>
              </a:ext>
            </a:extLst>
          </p:cNvPr>
          <p:cNvSpPr txBox="1">
            <a:spLocks/>
          </p:cNvSpPr>
          <p:nvPr/>
        </p:nvSpPr>
        <p:spPr>
          <a:xfrm>
            <a:off x="-508" y="7466765"/>
            <a:ext cx="24377396" cy="1135570"/>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3700"/>
              </a:lnSpc>
            </a:pPr>
            <a:r>
              <a:rPr lang="en-GB" sz="2800" dirty="0">
                <a:solidFill>
                  <a:schemeClr val="tx1"/>
                </a:solidFill>
                <a:latin typeface="Gill Sans MT" panose="020B0502020104020203" pitchFamily="34" charset="77"/>
              </a:rPr>
              <a:t>Government aid takes many forms and may vary both in the nature of the aid provided as well as the conditions required to your grant. The purpose of these grants may be to encourage entity to undertake a certain action, which normally does not I would have undertaken if I didn't have them.</a:t>
            </a:r>
            <a:endPar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
        <p:nvSpPr>
          <p:cNvPr id="29" name="TextBox 28">
            <a:extLst>
              <a:ext uri="{FF2B5EF4-FFF2-40B4-BE49-F238E27FC236}">
                <a16:creationId xmlns:a16="http://schemas.microsoft.com/office/drawing/2014/main" id="{41ED6FAF-92F0-8D4B-9E01-7AB2199562CC}"/>
              </a:ext>
            </a:extLst>
          </p:cNvPr>
          <p:cNvSpPr txBox="1"/>
          <p:nvPr/>
        </p:nvSpPr>
        <p:spPr>
          <a:xfrm>
            <a:off x="120494" y="8893908"/>
            <a:ext cx="7262373" cy="615553"/>
          </a:xfrm>
          <a:prstGeom prst="rect">
            <a:avLst/>
          </a:prstGeom>
          <a:noFill/>
        </p:spPr>
        <p:txBody>
          <a:bodyPr wrap="none" rtlCol="0" anchor="ctr" anchorCtr="0">
            <a:spAutoFit/>
          </a:bodyPr>
          <a:lstStyle/>
          <a:p>
            <a:r>
              <a:rPr lang="en-US" sz="3400" b="1" dirty="0">
                <a:latin typeface="Gill Sans MT" panose="020B0502020104020203" pitchFamily="34" charset="77"/>
                <a:ea typeface="League Spartan" charset="0"/>
                <a:cs typeface="Poppins" pitchFamily="2" charset="77"/>
              </a:rPr>
              <a:t>Improve your business credit score</a:t>
            </a:r>
          </a:p>
        </p:txBody>
      </p:sp>
      <p:sp>
        <p:nvSpPr>
          <p:cNvPr id="30" name="Subtitle 2">
            <a:extLst>
              <a:ext uri="{FF2B5EF4-FFF2-40B4-BE49-F238E27FC236}">
                <a16:creationId xmlns:a16="http://schemas.microsoft.com/office/drawing/2014/main" id="{AD1D8F29-CF61-9E4F-AFD6-9E4AA38528DE}"/>
              </a:ext>
            </a:extLst>
          </p:cNvPr>
          <p:cNvSpPr txBox="1">
            <a:spLocks/>
          </p:cNvSpPr>
          <p:nvPr/>
        </p:nvSpPr>
        <p:spPr>
          <a:xfrm>
            <a:off x="120494" y="9711848"/>
            <a:ext cx="22736331" cy="4460390"/>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3700"/>
              </a:lnSpc>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Your credit score plays a big part in your business success, as it helps lenders, suppliers and other creditors quickly evaluate if you business will be its bills on time.  Credit reference agencies keep 5 types records of both business and individuals</a:t>
            </a:r>
          </a:p>
          <a:p>
            <a:pPr marL="514350" indent="-514350" algn="just">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Your payments history</a:t>
            </a:r>
          </a:p>
          <a:p>
            <a:pPr marL="514350" indent="-514350" algn="just">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Total debt amount</a:t>
            </a:r>
          </a:p>
          <a:p>
            <a:pPr marL="514350" indent="-514350" algn="just">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When you held credit, and for how long</a:t>
            </a:r>
          </a:p>
          <a:p>
            <a:pPr marL="514350" indent="-514350" algn="just">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Type of finance you have</a:t>
            </a:r>
          </a:p>
          <a:p>
            <a:pPr marL="514350" indent="-514350" algn="just">
              <a:lnSpc>
                <a:spcPts val="3700"/>
              </a:lnSpc>
              <a:buAutoNum type="arabicPeriod"/>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Any finance application you have made recently</a:t>
            </a:r>
          </a:p>
          <a:p>
            <a:pPr algn="just">
              <a:lnSpc>
                <a:spcPts val="3700"/>
              </a:lnSpc>
            </a:pPr>
            <a:endPar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264397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7075334E-60E0-2143-B2AB-24763CA2A96F}"/>
              </a:ext>
            </a:extLst>
          </p:cNvPr>
          <p:cNvSpPr>
            <a:spLocks/>
          </p:cNvSpPr>
          <p:nvPr/>
        </p:nvSpPr>
        <p:spPr bwMode="auto">
          <a:xfrm>
            <a:off x="10067334" y="5708654"/>
            <a:ext cx="4242982" cy="4475182"/>
          </a:xfrm>
          <a:custGeom>
            <a:avLst/>
            <a:gdLst>
              <a:gd name="T0" fmla="*/ 974 w 1135"/>
              <a:gd name="T1" fmla="*/ 1028 h 1198"/>
              <a:gd name="T2" fmla="*/ 566 w 1135"/>
              <a:gd name="T3" fmla="*/ 1198 h 1198"/>
              <a:gd name="T4" fmla="*/ 161 w 1135"/>
              <a:gd name="T5" fmla="*/ 1028 h 1198"/>
              <a:gd name="T6" fmla="*/ 0 w 1135"/>
              <a:gd name="T7" fmla="*/ 599 h 1198"/>
              <a:gd name="T8" fmla="*/ 161 w 1135"/>
              <a:gd name="T9" fmla="*/ 170 h 1198"/>
              <a:gd name="T10" fmla="*/ 566 w 1135"/>
              <a:gd name="T11" fmla="*/ 0 h 1198"/>
              <a:gd name="T12" fmla="*/ 974 w 1135"/>
              <a:gd name="T13" fmla="*/ 170 h 1198"/>
              <a:gd name="T14" fmla="*/ 1135 w 1135"/>
              <a:gd name="T15" fmla="*/ 599 h 1198"/>
              <a:gd name="T16" fmla="*/ 974 w 1135"/>
              <a:gd name="T17" fmla="*/ 1028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5" h="1198">
                <a:moveTo>
                  <a:pt x="974" y="1028"/>
                </a:moveTo>
                <a:cubicBezTo>
                  <a:pt x="866" y="1142"/>
                  <a:pt x="730" y="1198"/>
                  <a:pt x="566" y="1198"/>
                </a:cubicBezTo>
                <a:cubicBezTo>
                  <a:pt x="403" y="1198"/>
                  <a:pt x="268" y="1142"/>
                  <a:pt x="161" y="1028"/>
                </a:cubicBezTo>
                <a:cubicBezTo>
                  <a:pt x="54" y="914"/>
                  <a:pt x="0" y="771"/>
                  <a:pt x="0" y="599"/>
                </a:cubicBezTo>
                <a:cubicBezTo>
                  <a:pt x="0" y="427"/>
                  <a:pt x="54" y="284"/>
                  <a:pt x="161" y="170"/>
                </a:cubicBezTo>
                <a:cubicBezTo>
                  <a:pt x="268" y="57"/>
                  <a:pt x="403" y="0"/>
                  <a:pt x="566" y="0"/>
                </a:cubicBezTo>
                <a:cubicBezTo>
                  <a:pt x="730" y="0"/>
                  <a:pt x="866" y="57"/>
                  <a:pt x="974" y="170"/>
                </a:cubicBezTo>
                <a:cubicBezTo>
                  <a:pt x="1081" y="284"/>
                  <a:pt x="1135" y="427"/>
                  <a:pt x="1135" y="599"/>
                </a:cubicBezTo>
                <a:cubicBezTo>
                  <a:pt x="1135" y="771"/>
                  <a:pt x="1081" y="914"/>
                  <a:pt x="974" y="1028"/>
                </a:cubicBezTo>
                <a:close/>
              </a:path>
            </a:pathLst>
          </a:custGeom>
          <a:solidFill>
            <a:schemeClr val="accent6"/>
          </a:solidFill>
          <a:ln>
            <a:noFill/>
          </a:ln>
        </p:spPr>
        <p:txBody>
          <a:bodyPr/>
          <a:lstStyle/>
          <a:p>
            <a:pPr>
              <a:defRPr/>
            </a:pPr>
            <a:endParaRPr lang="id-ID" sz="7198" dirty="0">
              <a:latin typeface="Roboto Light" panose="02000000000000000000" pitchFamily="2" charset="0"/>
            </a:endParaRPr>
          </a:p>
        </p:txBody>
      </p:sp>
      <p:sp>
        <p:nvSpPr>
          <p:cNvPr id="3" name="Freeform 6">
            <a:extLst>
              <a:ext uri="{FF2B5EF4-FFF2-40B4-BE49-F238E27FC236}">
                <a16:creationId xmlns:a16="http://schemas.microsoft.com/office/drawing/2014/main" id="{0E0DC4C5-4A26-1443-8310-16FCFD117AA4}"/>
              </a:ext>
            </a:extLst>
          </p:cNvPr>
          <p:cNvSpPr>
            <a:spLocks/>
          </p:cNvSpPr>
          <p:nvPr/>
        </p:nvSpPr>
        <p:spPr bwMode="auto">
          <a:xfrm>
            <a:off x="7460327" y="8020130"/>
            <a:ext cx="4651096" cy="4682756"/>
          </a:xfrm>
          <a:custGeom>
            <a:avLst/>
            <a:gdLst>
              <a:gd name="T0" fmla="*/ 795 w 1245"/>
              <a:gd name="T1" fmla="*/ 700 h 1254"/>
              <a:gd name="T2" fmla="*/ 861 w 1245"/>
              <a:gd name="T3" fmla="*/ 634 h 1254"/>
              <a:gd name="T4" fmla="*/ 976 w 1245"/>
              <a:gd name="T5" fmla="*/ 749 h 1254"/>
              <a:gd name="T6" fmla="*/ 1021 w 1245"/>
              <a:gd name="T7" fmla="*/ 259 h 1254"/>
              <a:gd name="T8" fmla="*/ 532 w 1245"/>
              <a:gd name="T9" fmla="*/ 305 h 1254"/>
              <a:gd name="T10" fmla="*/ 647 w 1245"/>
              <a:gd name="T11" fmla="*/ 420 h 1254"/>
              <a:gd name="T12" fmla="*/ 586 w 1245"/>
              <a:gd name="T13" fmla="*/ 481 h 1254"/>
              <a:gd name="T14" fmla="*/ 448 w 1245"/>
              <a:gd name="T15" fmla="*/ 0 h 1254"/>
              <a:gd name="T16" fmla="*/ 0 w 1245"/>
              <a:gd name="T17" fmla="*/ 0 h 1254"/>
              <a:gd name="T18" fmla="*/ 368 w 1245"/>
              <a:gd name="T19" fmla="*/ 883 h 1254"/>
              <a:gd name="T20" fmla="*/ 1245 w 1245"/>
              <a:gd name="T21" fmla="*/ 1254 h 1254"/>
              <a:gd name="T22" fmla="*/ 1245 w 1245"/>
              <a:gd name="T23" fmla="*/ 844 h 1254"/>
              <a:gd name="T24" fmla="*/ 795 w 1245"/>
              <a:gd name="T25" fmla="*/ 70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5" h="1254">
                <a:moveTo>
                  <a:pt x="795" y="700"/>
                </a:moveTo>
                <a:cubicBezTo>
                  <a:pt x="861" y="634"/>
                  <a:pt x="861" y="634"/>
                  <a:pt x="861" y="634"/>
                </a:cubicBezTo>
                <a:cubicBezTo>
                  <a:pt x="976" y="749"/>
                  <a:pt x="976" y="749"/>
                  <a:pt x="976" y="749"/>
                </a:cubicBezTo>
                <a:cubicBezTo>
                  <a:pt x="1021" y="259"/>
                  <a:pt x="1021" y="259"/>
                  <a:pt x="1021" y="259"/>
                </a:cubicBezTo>
                <a:cubicBezTo>
                  <a:pt x="532" y="305"/>
                  <a:pt x="532" y="305"/>
                  <a:pt x="532" y="305"/>
                </a:cubicBezTo>
                <a:cubicBezTo>
                  <a:pt x="647" y="420"/>
                  <a:pt x="647" y="420"/>
                  <a:pt x="647" y="420"/>
                </a:cubicBezTo>
                <a:cubicBezTo>
                  <a:pt x="586" y="481"/>
                  <a:pt x="586" y="481"/>
                  <a:pt x="586" y="481"/>
                </a:cubicBezTo>
                <a:cubicBezTo>
                  <a:pt x="497" y="344"/>
                  <a:pt x="451" y="184"/>
                  <a:pt x="448" y="0"/>
                </a:cubicBezTo>
                <a:cubicBezTo>
                  <a:pt x="0" y="0"/>
                  <a:pt x="0" y="0"/>
                  <a:pt x="0" y="0"/>
                </a:cubicBezTo>
                <a:cubicBezTo>
                  <a:pt x="5" y="346"/>
                  <a:pt x="128" y="641"/>
                  <a:pt x="368" y="883"/>
                </a:cubicBezTo>
                <a:cubicBezTo>
                  <a:pt x="609" y="1126"/>
                  <a:pt x="901" y="1249"/>
                  <a:pt x="1245" y="1254"/>
                </a:cubicBezTo>
                <a:cubicBezTo>
                  <a:pt x="1245" y="844"/>
                  <a:pt x="1245" y="844"/>
                  <a:pt x="1245" y="844"/>
                </a:cubicBezTo>
                <a:cubicBezTo>
                  <a:pt x="1073" y="841"/>
                  <a:pt x="923" y="793"/>
                  <a:pt x="795" y="700"/>
                </a:cubicBezTo>
                <a:close/>
              </a:path>
            </a:pathLst>
          </a:custGeom>
          <a:solidFill>
            <a:schemeClr val="accent4">
              <a:lumMod val="20000"/>
              <a:lumOff val="80000"/>
            </a:schemeClr>
          </a:solidFill>
          <a:ln>
            <a:noFill/>
          </a:ln>
        </p:spPr>
        <p:txBody>
          <a:bodyPr/>
          <a:lstStyle/>
          <a:p>
            <a:pPr>
              <a:defRPr/>
            </a:pPr>
            <a:endParaRPr lang="id-ID" sz="7198" dirty="0">
              <a:latin typeface="Roboto Light" panose="02000000000000000000" pitchFamily="2" charset="0"/>
            </a:endParaRPr>
          </a:p>
        </p:txBody>
      </p:sp>
      <p:sp>
        <p:nvSpPr>
          <p:cNvPr id="4" name="Freeform 7">
            <a:extLst>
              <a:ext uri="{FF2B5EF4-FFF2-40B4-BE49-F238E27FC236}">
                <a16:creationId xmlns:a16="http://schemas.microsoft.com/office/drawing/2014/main" id="{38AD38B2-862B-DC46-9FD6-795C38E60BF6}"/>
              </a:ext>
            </a:extLst>
          </p:cNvPr>
          <p:cNvSpPr>
            <a:spLocks/>
          </p:cNvSpPr>
          <p:nvPr/>
        </p:nvSpPr>
        <p:spPr bwMode="auto">
          <a:xfrm>
            <a:off x="12266226" y="8020130"/>
            <a:ext cx="4651096" cy="4682756"/>
          </a:xfrm>
          <a:custGeom>
            <a:avLst/>
            <a:gdLst>
              <a:gd name="T0" fmla="*/ 797 w 1245"/>
              <a:gd name="T1" fmla="*/ 0 h 1254"/>
              <a:gd name="T2" fmla="*/ 660 w 1245"/>
              <a:gd name="T3" fmla="*/ 478 h 1254"/>
              <a:gd name="T4" fmla="*/ 602 w 1245"/>
              <a:gd name="T5" fmla="*/ 420 h 1254"/>
              <a:gd name="T6" fmla="*/ 718 w 1245"/>
              <a:gd name="T7" fmla="*/ 305 h 1254"/>
              <a:gd name="T8" fmla="*/ 228 w 1245"/>
              <a:gd name="T9" fmla="*/ 259 h 1254"/>
              <a:gd name="T10" fmla="*/ 273 w 1245"/>
              <a:gd name="T11" fmla="*/ 749 h 1254"/>
              <a:gd name="T12" fmla="*/ 388 w 1245"/>
              <a:gd name="T13" fmla="*/ 634 h 1254"/>
              <a:gd name="T14" fmla="*/ 453 w 1245"/>
              <a:gd name="T15" fmla="*/ 698 h 1254"/>
              <a:gd name="T16" fmla="*/ 0 w 1245"/>
              <a:gd name="T17" fmla="*/ 844 h 1254"/>
              <a:gd name="T18" fmla="*/ 0 w 1245"/>
              <a:gd name="T19" fmla="*/ 1254 h 1254"/>
              <a:gd name="T20" fmla="*/ 877 w 1245"/>
              <a:gd name="T21" fmla="*/ 883 h 1254"/>
              <a:gd name="T22" fmla="*/ 1245 w 1245"/>
              <a:gd name="T23" fmla="*/ 0 h 1254"/>
              <a:gd name="T24" fmla="*/ 797 w 1245"/>
              <a:gd name="T25"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5" h="1254">
                <a:moveTo>
                  <a:pt x="797" y="0"/>
                </a:moveTo>
                <a:cubicBezTo>
                  <a:pt x="794" y="183"/>
                  <a:pt x="748" y="342"/>
                  <a:pt x="660" y="478"/>
                </a:cubicBezTo>
                <a:cubicBezTo>
                  <a:pt x="602" y="420"/>
                  <a:pt x="602" y="420"/>
                  <a:pt x="602" y="420"/>
                </a:cubicBezTo>
                <a:cubicBezTo>
                  <a:pt x="718" y="305"/>
                  <a:pt x="718" y="305"/>
                  <a:pt x="718" y="305"/>
                </a:cubicBezTo>
                <a:cubicBezTo>
                  <a:pt x="228" y="259"/>
                  <a:pt x="228" y="259"/>
                  <a:pt x="228" y="259"/>
                </a:cubicBezTo>
                <a:cubicBezTo>
                  <a:pt x="273" y="749"/>
                  <a:pt x="273" y="749"/>
                  <a:pt x="273" y="749"/>
                </a:cubicBezTo>
                <a:cubicBezTo>
                  <a:pt x="388" y="634"/>
                  <a:pt x="388" y="634"/>
                  <a:pt x="388" y="634"/>
                </a:cubicBezTo>
                <a:cubicBezTo>
                  <a:pt x="453" y="698"/>
                  <a:pt x="453" y="698"/>
                  <a:pt x="453" y="698"/>
                </a:cubicBezTo>
                <a:cubicBezTo>
                  <a:pt x="324" y="791"/>
                  <a:pt x="173" y="840"/>
                  <a:pt x="0" y="844"/>
                </a:cubicBezTo>
                <a:cubicBezTo>
                  <a:pt x="0" y="1254"/>
                  <a:pt x="0" y="1254"/>
                  <a:pt x="0" y="1254"/>
                </a:cubicBezTo>
                <a:cubicBezTo>
                  <a:pt x="344" y="1249"/>
                  <a:pt x="637" y="1125"/>
                  <a:pt x="877" y="883"/>
                </a:cubicBezTo>
                <a:cubicBezTo>
                  <a:pt x="1117" y="641"/>
                  <a:pt x="1240" y="346"/>
                  <a:pt x="1245" y="0"/>
                </a:cubicBezTo>
                <a:lnTo>
                  <a:pt x="797" y="0"/>
                </a:lnTo>
                <a:close/>
              </a:path>
            </a:pathLst>
          </a:custGeom>
          <a:solidFill>
            <a:schemeClr val="accent4">
              <a:lumMod val="40000"/>
              <a:lumOff val="60000"/>
            </a:schemeClr>
          </a:solidFill>
          <a:ln>
            <a:noFill/>
          </a:ln>
        </p:spPr>
        <p:txBody>
          <a:bodyPr/>
          <a:lstStyle/>
          <a:p>
            <a:pPr>
              <a:defRPr/>
            </a:pPr>
            <a:endParaRPr lang="id-ID" sz="7198" dirty="0">
              <a:latin typeface="Roboto Light" panose="02000000000000000000" pitchFamily="2" charset="0"/>
            </a:endParaRPr>
          </a:p>
        </p:txBody>
      </p:sp>
      <p:sp>
        <p:nvSpPr>
          <p:cNvPr id="5" name="Freeform 8">
            <a:extLst>
              <a:ext uri="{FF2B5EF4-FFF2-40B4-BE49-F238E27FC236}">
                <a16:creationId xmlns:a16="http://schemas.microsoft.com/office/drawing/2014/main" id="{4E037D27-5136-4948-9A2D-EB7AAFA3BC24}"/>
              </a:ext>
            </a:extLst>
          </p:cNvPr>
          <p:cNvSpPr>
            <a:spLocks/>
          </p:cNvSpPr>
          <p:nvPr/>
        </p:nvSpPr>
        <p:spPr bwMode="auto">
          <a:xfrm>
            <a:off x="12266226" y="3193126"/>
            <a:ext cx="4651096" cy="4679240"/>
          </a:xfrm>
          <a:custGeom>
            <a:avLst/>
            <a:gdLst>
              <a:gd name="T0" fmla="*/ 1343489 w 1245"/>
              <a:gd name="T1" fmla="*/ 2111375 h 1253"/>
              <a:gd name="T2" fmla="*/ 2098675 w 1245"/>
              <a:gd name="T3" fmla="*/ 2111375 h 1253"/>
              <a:gd name="T4" fmla="*/ 1478344 w 1245"/>
              <a:gd name="T5" fmla="*/ 621786 h 1253"/>
              <a:gd name="T6" fmla="*/ 0 w 1245"/>
              <a:gd name="T7" fmla="*/ 0 h 1253"/>
              <a:gd name="T8" fmla="*/ 0 w 1245"/>
              <a:gd name="T9" fmla="*/ 690873 h 1253"/>
              <a:gd name="T10" fmla="*/ 787214 w 1245"/>
              <a:gd name="T11" fmla="*/ 953742 h 1253"/>
              <a:gd name="T12" fmla="*/ 654045 w 1245"/>
              <a:gd name="T13" fmla="*/ 1086861 h 1253"/>
              <a:gd name="T14" fmla="*/ 460191 w 1245"/>
              <a:gd name="T15" fmla="*/ 893080 h 1253"/>
              <a:gd name="T16" fmla="*/ 384336 w 1245"/>
              <a:gd name="T17" fmla="*/ 1717072 h 1253"/>
              <a:gd name="T18" fmla="*/ 1210320 w 1245"/>
              <a:gd name="T19" fmla="*/ 1641244 h 1253"/>
              <a:gd name="T20" fmla="*/ 1014781 w 1245"/>
              <a:gd name="T21" fmla="*/ 1447463 h 1253"/>
              <a:gd name="T22" fmla="*/ 1129407 w 1245"/>
              <a:gd name="T23" fmla="*/ 1332879 h 1253"/>
              <a:gd name="T24" fmla="*/ 1343489 w 1245"/>
              <a:gd name="T25" fmla="*/ 2111375 h 1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5" h="1253">
                <a:moveTo>
                  <a:pt x="797" y="1253"/>
                </a:moveTo>
                <a:cubicBezTo>
                  <a:pt x="1245" y="1253"/>
                  <a:pt x="1245" y="1253"/>
                  <a:pt x="1245" y="1253"/>
                </a:cubicBezTo>
                <a:cubicBezTo>
                  <a:pt x="1241" y="906"/>
                  <a:pt x="1118" y="611"/>
                  <a:pt x="877" y="369"/>
                </a:cubicBezTo>
                <a:cubicBezTo>
                  <a:pt x="637" y="128"/>
                  <a:pt x="344" y="4"/>
                  <a:pt x="0" y="0"/>
                </a:cubicBezTo>
                <a:cubicBezTo>
                  <a:pt x="0" y="410"/>
                  <a:pt x="0" y="410"/>
                  <a:pt x="0" y="410"/>
                </a:cubicBezTo>
                <a:cubicBezTo>
                  <a:pt x="180" y="414"/>
                  <a:pt x="336" y="466"/>
                  <a:pt x="467" y="566"/>
                </a:cubicBezTo>
                <a:cubicBezTo>
                  <a:pt x="388" y="645"/>
                  <a:pt x="388" y="645"/>
                  <a:pt x="388" y="645"/>
                </a:cubicBezTo>
                <a:cubicBezTo>
                  <a:pt x="273" y="530"/>
                  <a:pt x="273" y="530"/>
                  <a:pt x="273" y="530"/>
                </a:cubicBezTo>
                <a:cubicBezTo>
                  <a:pt x="228" y="1019"/>
                  <a:pt x="228" y="1019"/>
                  <a:pt x="228" y="1019"/>
                </a:cubicBezTo>
                <a:cubicBezTo>
                  <a:pt x="718" y="974"/>
                  <a:pt x="718" y="974"/>
                  <a:pt x="718" y="974"/>
                </a:cubicBezTo>
                <a:cubicBezTo>
                  <a:pt x="602" y="859"/>
                  <a:pt x="602" y="859"/>
                  <a:pt x="602" y="859"/>
                </a:cubicBezTo>
                <a:cubicBezTo>
                  <a:pt x="670" y="791"/>
                  <a:pt x="670" y="791"/>
                  <a:pt x="670" y="791"/>
                </a:cubicBezTo>
                <a:cubicBezTo>
                  <a:pt x="752" y="924"/>
                  <a:pt x="794" y="1078"/>
                  <a:pt x="797" y="1253"/>
                </a:cubicBezTo>
                <a:close/>
              </a:path>
            </a:pathLst>
          </a:custGeom>
          <a:solidFill>
            <a:schemeClr val="accent5">
              <a:lumMod val="60000"/>
              <a:lumOff val="40000"/>
            </a:schemeClr>
          </a:solidFill>
          <a:ln>
            <a:noFill/>
          </a:ln>
        </p:spPr>
        <p:txBody>
          <a:bodyPr/>
          <a:lstStyle/>
          <a:p>
            <a:endParaRPr lang="en-ID" sz="7198" dirty="0">
              <a:latin typeface="Roboto Light" panose="02000000000000000000" pitchFamily="2" charset="0"/>
            </a:endParaRPr>
          </a:p>
        </p:txBody>
      </p:sp>
      <p:sp>
        <p:nvSpPr>
          <p:cNvPr id="6" name="Freeform 9">
            <a:extLst>
              <a:ext uri="{FF2B5EF4-FFF2-40B4-BE49-F238E27FC236}">
                <a16:creationId xmlns:a16="http://schemas.microsoft.com/office/drawing/2014/main" id="{70E35C1F-809E-A04D-9FD9-535F2771464D}"/>
              </a:ext>
            </a:extLst>
          </p:cNvPr>
          <p:cNvSpPr>
            <a:spLocks/>
          </p:cNvSpPr>
          <p:nvPr/>
        </p:nvSpPr>
        <p:spPr bwMode="auto">
          <a:xfrm>
            <a:off x="7460327" y="3193126"/>
            <a:ext cx="4651096" cy="4679240"/>
          </a:xfrm>
          <a:custGeom>
            <a:avLst/>
            <a:gdLst>
              <a:gd name="T0" fmla="*/ 2098675 w 1245"/>
              <a:gd name="T1" fmla="*/ 0 h 1253"/>
              <a:gd name="T2" fmla="*/ 620331 w 1245"/>
              <a:gd name="T3" fmla="*/ 621786 h 1253"/>
              <a:gd name="T4" fmla="*/ 0 w 1245"/>
              <a:gd name="T5" fmla="*/ 2111375 h 1253"/>
              <a:gd name="T6" fmla="*/ 755186 w 1245"/>
              <a:gd name="T7" fmla="*/ 2111375 h 1253"/>
              <a:gd name="T8" fmla="*/ 970953 w 1245"/>
              <a:gd name="T9" fmla="*/ 1327824 h 1253"/>
              <a:gd name="T10" fmla="*/ 1090637 w 1245"/>
              <a:gd name="T11" fmla="*/ 1447463 h 1253"/>
              <a:gd name="T12" fmla="*/ 896783 w 1245"/>
              <a:gd name="T13" fmla="*/ 1641244 h 1253"/>
              <a:gd name="T14" fmla="*/ 1721082 w 1245"/>
              <a:gd name="T15" fmla="*/ 1717072 h 1253"/>
              <a:gd name="T16" fmla="*/ 1645226 w 1245"/>
              <a:gd name="T17" fmla="*/ 893080 h 1253"/>
              <a:gd name="T18" fmla="*/ 1451373 w 1245"/>
              <a:gd name="T19" fmla="*/ 1086861 h 1253"/>
              <a:gd name="T20" fmla="*/ 1314833 w 1245"/>
              <a:gd name="T21" fmla="*/ 950372 h 1253"/>
              <a:gd name="T22" fmla="*/ 2098675 w 1245"/>
              <a:gd name="T23" fmla="*/ 690873 h 1253"/>
              <a:gd name="T24" fmla="*/ 2098675 w 1245"/>
              <a:gd name="T25" fmla="*/ 0 h 1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5" h="1253">
                <a:moveTo>
                  <a:pt x="1245" y="0"/>
                </a:moveTo>
                <a:cubicBezTo>
                  <a:pt x="901" y="4"/>
                  <a:pt x="609" y="127"/>
                  <a:pt x="368" y="369"/>
                </a:cubicBezTo>
                <a:cubicBezTo>
                  <a:pt x="126" y="611"/>
                  <a:pt x="4" y="906"/>
                  <a:pt x="0" y="1253"/>
                </a:cubicBezTo>
                <a:cubicBezTo>
                  <a:pt x="448" y="1253"/>
                  <a:pt x="448" y="1253"/>
                  <a:pt x="448" y="1253"/>
                </a:cubicBezTo>
                <a:cubicBezTo>
                  <a:pt x="451" y="1076"/>
                  <a:pt x="494" y="922"/>
                  <a:pt x="576" y="788"/>
                </a:cubicBezTo>
                <a:cubicBezTo>
                  <a:pt x="647" y="859"/>
                  <a:pt x="647" y="859"/>
                  <a:pt x="647" y="859"/>
                </a:cubicBezTo>
                <a:cubicBezTo>
                  <a:pt x="532" y="974"/>
                  <a:pt x="532" y="974"/>
                  <a:pt x="532" y="974"/>
                </a:cubicBezTo>
                <a:cubicBezTo>
                  <a:pt x="1021" y="1019"/>
                  <a:pt x="1021" y="1019"/>
                  <a:pt x="1021" y="1019"/>
                </a:cubicBezTo>
                <a:cubicBezTo>
                  <a:pt x="976" y="530"/>
                  <a:pt x="976" y="530"/>
                  <a:pt x="976" y="530"/>
                </a:cubicBezTo>
                <a:cubicBezTo>
                  <a:pt x="861" y="645"/>
                  <a:pt x="861" y="645"/>
                  <a:pt x="861" y="645"/>
                </a:cubicBezTo>
                <a:cubicBezTo>
                  <a:pt x="780" y="564"/>
                  <a:pt x="780" y="564"/>
                  <a:pt x="780" y="564"/>
                </a:cubicBezTo>
                <a:cubicBezTo>
                  <a:pt x="912" y="464"/>
                  <a:pt x="1067" y="413"/>
                  <a:pt x="1245" y="410"/>
                </a:cubicBezTo>
                <a:lnTo>
                  <a:pt x="1245" y="0"/>
                </a:lnTo>
                <a:close/>
              </a:path>
            </a:pathLst>
          </a:custGeom>
          <a:solidFill>
            <a:schemeClr val="accent4">
              <a:lumMod val="60000"/>
              <a:lumOff val="40000"/>
            </a:schemeClr>
          </a:solidFill>
          <a:ln>
            <a:noFill/>
          </a:ln>
        </p:spPr>
        <p:txBody>
          <a:bodyPr/>
          <a:lstStyle/>
          <a:p>
            <a:endParaRPr lang="en-ID" sz="7198" dirty="0">
              <a:latin typeface="Roboto Light" panose="02000000000000000000" pitchFamily="2" charset="0"/>
            </a:endParaRPr>
          </a:p>
        </p:txBody>
      </p:sp>
      <p:sp>
        <p:nvSpPr>
          <p:cNvPr id="12" name="TextBox 11">
            <a:extLst>
              <a:ext uri="{FF2B5EF4-FFF2-40B4-BE49-F238E27FC236}">
                <a16:creationId xmlns:a16="http://schemas.microsoft.com/office/drawing/2014/main" id="{EA41E799-4FEB-8D46-9B80-ED04C1EFA416}"/>
              </a:ext>
            </a:extLst>
          </p:cNvPr>
          <p:cNvSpPr txBox="1"/>
          <p:nvPr/>
        </p:nvSpPr>
        <p:spPr>
          <a:xfrm>
            <a:off x="7540903" y="632377"/>
            <a:ext cx="8903399" cy="1323439"/>
          </a:xfrm>
          <a:prstGeom prst="rect">
            <a:avLst/>
          </a:prstGeom>
          <a:noFill/>
        </p:spPr>
        <p:txBody>
          <a:bodyPr wrap="none" rtlCol="0" anchor="t">
            <a:spAutoFit/>
          </a:bodyPr>
          <a:lstStyle/>
          <a:p>
            <a:pPr algn="ctr"/>
            <a:r>
              <a:rPr lang="en-US" sz="8000" b="1" spc="300" dirty="0">
                <a:solidFill>
                  <a:schemeClr val="accent5">
                    <a:lumMod val="75000"/>
                  </a:schemeClr>
                </a:solidFill>
                <a:latin typeface="Oswald" panose="02000503000000000000" pitchFamily="2" charset="77"/>
              </a:rPr>
              <a:t> Short term tactics</a:t>
            </a:r>
          </a:p>
        </p:txBody>
      </p:sp>
      <p:sp>
        <p:nvSpPr>
          <p:cNvPr id="15" name="TextBox 14">
            <a:extLst>
              <a:ext uri="{FF2B5EF4-FFF2-40B4-BE49-F238E27FC236}">
                <a16:creationId xmlns:a16="http://schemas.microsoft.com/office/drawing/2014/main" id="{DD29C960-65AE-4E4B-8FBB-CD2C421D7890}"/>
              </a:ext>
            </a:extLst>
          </p:cNvPr>
          <p:cNvSpPr txBox="1"/>
          <p:nvPr/>
        </p:nvSpPr>
        <p:spPr>
          <a:xfrm rot="18898649">
            <a:off x="7261449" y="4910751"/>
            <a:ext cx="4609467" cy="615553"/>
          </a:xfrm>
          <a:prstGeom prst="rect">
            <a:avLst/>
          </a:prstGeom>
          <a:noFill/>
        </p:spPr>
        <p:txBody>
          <a:bodyPr wrap="none" rtlCol="0">
            <a:spAutoFit/>
          </a:bodyPr>
          <a:lstStyle/>
          <a:p>
            <a:pPr algn="ctr"/>
            <a:r>
              <a:rPr lang="en-US" sz="3400" b="1" dirty="0">
                <a:latin typeface="Gill Sans MT" panose="020B0502020104020203" pitchFamily="34" charset="77"/>
                <a:cs typeface="Poppins" pitchFamily="2" charset="77"/>
              </a:rPr>
              <a:t>Put account on STOP</a:t>
            </a:r>
          </a:p>
        </p:txBody>
      </p:sp>
      <p:sp>
        <p:nvSpPr>
          <p:cNvPr id="16" name="TextBox 15">
            <a:extLst>
              <a:ext uri="{FF2B5EF4-FFF2-40B4-BE49-F238E27FC236}">
                <a16:creationId xmlns:a16="http://schemas.microsoft.com/office/drawing/2014/main" id="{6A45D1A8-DE4C-4C42-8484-D5A2FEFD1BE0}"/>
              </a:ext>
            </a:extLst>
          </p:cNvPr>
          <p:cNvSpPr txBox="1"/>
          <p:nvPr/>
        </p:nvSpPr>
        <p:spPr>
          <a:xfrm rot="18898649">
            <a:off x="13484277" y="10313164"/>
            <a:ext cx="3015570" cy="615553"/>
          </a:xfrm>
          <a:prstGeom prst="rect">
            <a:avLst/>
          </a:prstGeom>
          <a:noFill/>
        </p:spPr>
        <p:txBody>
          <a:bodyPr wrap="none" rtlCol="0">
            <a:spAutoFit/>
          </a:bodyPr>
          <a:lstStyle/>
          <a:p>
            <a:pPr algn="ctr"/>
            <a:r>
              <a:rPr lang="en-US" sz="3400" b="1" dirty="0">
                <a:latin typeface="Gill Sans MT" panose="020B0502020104020203" pitchFamily="34" charset="77"/>
                <a:cs typeface="Poppins" pitchFamily="2" charset="77"/>
              </a:rPr>
              <a:t>Asset Finance</a:t>
            </a:r>
          </a:p>
        </p:txBody>
      </p:sp>
      <p:sp>
        <p:nvSpPr>
          <p:cNvPr id="18" name="TextBox 17">
            <a:extLst>
              <a:ext uri="{FF2B5EF4-FFF2-40B4-BE49-F238E27FC236}">
                <a16:creationId xmlns:a16="http://schemas.microsoft.com/office/drawing/2014/main" id="{72503856-3AF9-0A40-A77D-0289F6B5A306}"/>
              </a:ext>
            </a:extLst>
          </p:cNvPr>
          <p:cNvSpPr txBox="1"/>
          <p:nvPr/>
        </p:nvSpPr>
        <p:spPr>
          <a:xfrm rot="2699277">
            <a:off x="6832988" y="10053731"/>
            <a:ext cx="5826468" cy="615553"/>
          </a:xfrm>
          <a:prstGeom prst="rect">
            <a:avLst/>
          </a:prstGeom>
          <a:noFill/>
        </p:spPr>
        <p:txBody>
          <a:bodyPr wrap="none" rtlCol="0">
            <a:spAutoFit/>
          </a:bodyPr>
          <a:lstStyle/>
          <a:p>
            <a:pPr algn="ctr"/>
            <a:r>
              <a:rPr lang="en-US" sz="3400" b="1" dirty="0">
                <a:latin typeface="Gill Sans MT" panose="020B0502020104020203" pitchFamily="34" charset="77"/>
                <a:cs typeface="Poppins" pitchFamily="2" charset="77"/>
              </a:rPr>
              <a:t>Review aged debtors report</a:t>
            </a:r>
          </a:p>
        </p:txBody>
      </p:sp>
      <p:sp>
        <p:nvSpPr>
          <p:cNvPr id="19" name="TextBox 18">
            <a:extLst>
              <a:ext uri="{FF2B5EF4-FFF2-40B4-BE49-F238E27FC236}">
                <a16:creationId xmlns:a16="http://schemas.microsoft.com/office/drawing/2014/main" id="{1F098E61-7102-554F-B151-DD1A50222C4E}"/>
              </a:ext>
            </a:extLst>
          </p:cNvPr>
          <p:cNvSpPr txBox="1"/>
          <p:nvPr/>
        </p:nvSpPr>
        <p:spPr>
          <a:xfrm rot="2699277">
            <a:off x="12758718" y="4993196"/>
            <a:ext cx="4311886" cy="615553"/>
          </a:xfrm>
          <a:prstGeom prst="rect">
            <a:avLst/>
          </a:prstGeom>
          <a:noFill/>
        </p:spPr>
        <p:txBody>
          <a:bodyPr wrap="none" rtlCol="0">
            <a:spAutoFit/>
          </a:bodyPr>
          <a:lstStyle/>
          <a:p>
            <a:pPr algn="ctr"/>
            <a:r>
              <a:rPr lang="en-US" sz="3400" b="1" dirty="0">
                <a:latin typeface="Gill Sans MT" panose="020B0502020104020203" pitchFamily="34" charset="77"/>
                <a:cs typeface="Poppins" pitchFamily="2" charset="77"/>
              </a:rPr>
              <a:t>Agree payment plan</a:t>
            </a:r>
          </a:p>
        </p:txBody>
      </p:sp>
      <p:sp>
        <p:nvSpPr>
          <p:cNvPr id="20" name="Subtitle 2">
            <a:extLst>
              <a:ext uri="{FF2B5EF4-FFF2-40B4-BE49-F238E27FC236}">
                <a16:creationId xmlns:a16="http://schemas.microsoft.com/office/drawing/2014/main" id="{12DD3A7F-68DB-504C-BA1E-EFCA62D07263}"/>
              </a:ext>
            </a:extLst>
          </p:cNvPr>
          <p:cNvSpPr txBox="1">
            <a:spLocks/>
          </p:cNvSpPr>
          <p:nvPr/>
        </p:nvSpPr>
        <p:spPr>
          <a:xfrm>
            <a:off x="16801957" y="2749431"/>
            <a:ext cx="7563174" cy="5328577"/>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US" sz="26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Customers feel more comfortable paying small amounts periodically</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You are giving them time to trust you especially if they are new customers</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They are spreading the risk specially on large projects</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Greater payment guarantee for your business</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Avoid additional costs of to take legal action to collect funds owed</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Help maintain customer relationships</a:t>
            </a:r>
            <a:endParaRPr lang="en-US" sz="2600" dirty="0">
              <a:solidFill>
                <a:schemeClr val="tx1"/>
              </a:solidFill>
              <a:latin typeface="Roboto Light" panose="02000000000000000000" pitchFamily="2" charset="0"/>
              <a:ea typeface="Open Sans Light" panose="020B0306030504020204" pitchFamily="34" charset="0"/>
              <a:cs typeface="Open Sans Light" panose="020B0306030504020204" pitchFamily="34" charset="0"/>
            </a:endParaRPr>
          </a:p>
        </p:txBody>
      </p:sp>
      <p:sp>
        <p:nvSpPr>
          <p:cNvPr id="21" name="Subtitle 2">
            <a:extLst>
              <a:ext uri="{FF2B5EF4-FFF2-40B4-BE49-F238E27FC236}">
                <a16:creationId xmlns:a16="http://schemas.microsoft.com/office/drawing/2014/main" id="{40259D82-EB0C-EE4E-A04D-902F57FBF9BF}"/>
              </a:ext>
            </a:extLst>
          </p:cNvPr>
          <p:cNvSpPr txBox="1">
            <a:spLocks/>
          </p:cNvSpPr>
          <p:nvPr/>
        </p:nvSpPr>
        <p:spPr>
          <a:xfrm>
            <a:off x="16917322" y="8479442"/>
            <a:ext cx="7114253" cy="3822010"/>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457200" indent="-457200" algn="l">
              <a:lnSpc>
                <a:spcPts val="3700"/>
              </a:lnSpc>
              <a:buFont typeface="Arial" panose="020B0604020202020204" pitchFamily="34" charset="0"/>
              <a:buChar char="•"/>
            </a:pPr>
            <a:r>
              <a:rPr lang="en-US" sz="26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Asset finance </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It is generally easier to obtain than a bank loan </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Helps with budgeting as the payments are fixed </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They have fixed interest rate</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Failure to pay only results on loss of asset.</a:t>
            </a:r>
          </a:p>
        </p:txBody>
      </p:sp>
      <p:sp>
        <p:nvSpPr>
          <p:cNvPr id="23" name="Subtitle 2">
            <a:extLst>
              <a:ext uri="{FF2B5EF4-FFF2-40B4-BE49-F238E27FC236}">
                <a16:creationId xmlns:a16="http://schemas.microsoft.com/office/drawing/2014/main" id="{1B7DD5FC-2019-F944-BD34-0BEB98141AE1}"/>
              </a:ext>
            </a:extLst>
          </p:cNvPr>
          <p:cNvSpPr txBox="1">
            <a:spLocks/>
          </p:cNvSpPr>
          <p:nvPr/>
        </p:nvSpPr>
        <p:spPr>
          <a:xfrm>
            <a:off x="12519" y="3045362"/>
            <a:ext cx="8683804" cy="4376521"/>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US" sz="26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From experience businesses do not feel like they put a client account on stop</a:t>
            </a: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 </a:t>
            </a:r>
          </a:p>
          <a:p>
            <a:pPr algn="l">
              <a:lnSpc>
                <a:spcPts val="3700"/>
              </a:lnSpc>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Four ways of encouraging clients to pay faster</a:t>
            </a:r>
          </a:p>
          <a:p>
            <a:pPr marL="514350" indent="-51435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Build rapport rather than having a transactional relationship</a:t>
            </a:r>
          </a:p>
          <a:p>
            <a:pPr marL="514350" indent="-51435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Offer early settlement discount </a:t>
            </a:r>
          </a:p>
          <a:p>
            <a:pPr marL="514350" indent="-51435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Put them on a watch list and inform them</a:t>
            </a:r>
          </a:p>
          <a:p>
            <a:pPr marL="514350" indent="-51435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Charge interest</a:t>
            </a:r>
          </a:p>
        </p:txBody>
      </p:sp>
      <p:sp>
        <p:nvSpPr>
          <p:cNvPr id="24" name="TextBox 23">
            <a:extLst>
              <a:ext uri="{FF2B5EF4-FFF2-40B4-BE49-F238E27FC236}">
                <a16:creationId xmlns:a16="http://schemas.microsoft.com/office/drawing/2014/main" id="{B101A38C-9C83-E046-854B-F3ED54E23DE6}"/>
              </a:ext>
            </a:extLst>
          </p:cNvPr>
          <p:cNvSpPr txBox="1"/>
          <p:nvPr/>
        </p:nvSpPr>
        <p:spPr>
          <a:xfrm>
            <a:off x="10112811" y="7220500"/>
            <a:ext cx="3997223" cy="1138773"/>
          </a:xfrm>
          <a:prstGeom prst="rect">
            <a:avLst/>
          </a:prstGeom>
          <a:noFill/>
        </p:spPr>
        <p:txBody>
          <a:bodyPr wrap="square" rtlCol="0" anchor="ctr" anchorCtr="0">
            <a:spAutoFit/>
          </a:bodyPr>
          <a:lstStyle/>
          <a:p>
            <a:pPr algn="ctr"/>
            <a:r>
              <a:rPr lang="en-US" sz="3400" b="1" dirty="0">
                <a:latin typeface="Gill Sans MT" panose="020B0502020104020203" pitchFamily="34" charset="77"/>
                <a:ea typeface="League Spartan" charset="0"/>
                <a:cs typeface="Poppins" pitchFamily="2" charset="77"/>
              </a:rPr>
              <a:t>FIND NEW SUPPLIERS</a:t>
            </a:r>
          </a:p>
        </p:txBody>
      </p:sp>
      <p:sp>
        <p:nvSpPr>
          <p:cNvPr id="25" name="Subtitle 2">
            <a:extLst>
              <a:ext uri="{FF2B5EF4-FFF2-40B4-BE49-F238E27FC236}">
                <a16:creationId xmlns:a16="http://schemas.microsoft.com/office/drawing/2014/main" id="{EA89BCC3-F014-D84F-B358-E2C55FAB411A}"/>
              </a:ext>
            </a:extLst>
          </p:cNvPr>
          <p:cNvSpPr txBox="1">
            <a:spLocks/>
          </p:cNvSpPr>
          <p:nvPr/>
        </p:nvSpPr>
        <p:spPr>
          <a:xfrm>
            <a:off x="0" y="8180554"/>
            <a:ext cx="8022098" cy="5245477"/>
          </a:xfrm>
          <a:prstGeom prst="rect">
            <a:avLst/>
          </a:prstGeom>
        </p:spPr>
        <p:txBody>
          <a:bodyPr vert="horz" wrap="square" lIns="217490" tIns="108745" rIns="217490" bIns="108745"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700"/>
              </a:lnSpc>
            </a:pPr>
            <a:r>
              <a:rPr lang="en-US" sz="2600" b="1"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Debtors report provides valuable  Insights into the financial health of your business.</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It shows an overview of invoices due to you from customers by time they have been outstanding </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You can customize the report by customer, product or service type</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It classifies debtors into outstanding, overdue, doubtful or bad</a:t>
            </a:r>
          </a:p>
          <a:p>
            <a:pPr marL="457200" indent="-457200" algn="l">
              <a:lnSpc>
                <a:spcPts val="3700"/>
              </a:lnSpc>
              <a:buFont typeface="Arial" panose="020B0604020202020204" pitchFamily="34" charset="0"/>
              <a:buChar char="•"/>
            </a:pPr>
            <a:r>
              <a:rPr lang="en-US" sz="2600" dirty="0">
                <a:solidFill>
                  <a:schemeClr val="tx1"/>
                </a:solidFill>
                <a:latin typeface="Gill Sans MT" panose="020B0502020104020203" pitchFamily="34" charset="77"/>
                <a:ea typeface="Open Sans Light" panose="020B0306030504020204" pitchFamily="34" charset="0"/>
                <a:cs typeface="Open Sans Light" panose="020B0306030504020204" pitchFamily="34" charset="0"/>
              </a:rPr>
              <a:t>It includes credit notes issued to clients that have not paid </a:t>
            </a:r>
          </a:p>
        </p:txBody>
      </p:sp>
      <p:cxnSp>
        <p:nvCxnSpPr>
          <p:cNvPr id="9" name="Straight Connector 8">
            <a:extLst>
              <a:ext uri="{FF2B5EF4-FFF2-40B4-BE49-F238E27FC236}">
                <a16:creationId xmlns:a16="http://schemas.microsoft.com/office/drawing/2014/main" id="{65BE4012-EEBD-B743-93DF-0196CDFB7CEE}"/>
              </a:ext>
            </a:extLst>
          </p:cNvPr>
          <p:cNvCxnSpPr/>
          <p:nvPr/>
        </p:nvCxnSpPr>
        <p:spPr>
          <a:xfrm>
            <a:off x="571500" y="7902862"/>
            <a:ext cx="622935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3416855-AFA0-B446-AE6D-3DB7D6FDE4FD}"/>
              </a:ext>
            </a:extLst>
          </p:cNvPr>
          <p:cNvCxnSpPr/>
          <p:nvPr/>
        </p:nvCxnSpPr>
        <p:spPr>
          <a:xfrm>
            <a:off x="17372786" y="8020130"/>
            <a:ext cx="622935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779632"/>
      </p:ext>
    </p:extLst>
  </p:cSld>
  <p:clrMapOvr>
    <a:masterClrMapping/>
  </p:clrMapOvr>
</p:sld>
</file>

<file path=ppt/theme/theme1.xml><?xml version="1.0" encoding="utf-8"?>
<a:theme xmlns:a="http://schemas.openxmlformats.org/drawingml/2006/main" name="Office Theme">
  <a:themeElements>
    <a:clrScheme name="smt color blue light 2">
      <a:dk1>
        <a:srgbClr val="000000"/>
      </a:dk1>
      <a:lt1>
        <a:srgbClr val="FFFFFF"/>
      </a:lt1>
      <a:dk2>
        <a:srgbClr val="373545"/>
      </a:dk2>
      <a:lt2>
        <a:srgbClr val="FFFFFF"/>
      </a:lt2>
      <a:accent1>
        <a:srgbClr val="264D89"/>
      </a:accent1>
      <a:accent2>
        <a:srgbClr val="3E67AA"/>
      </a:accent2>
      <a:accent3>
        <a:srgbClr val="5D739A"/>
      </a:accent3>
      <a:accent4>
        <a:srgbClr val="6997AF"/>
      </a:accent4>
      <a:accent5>
        <a:srgbClr val="84ACB6"/>
      </a:accent5>
      <a:accent6>
        <a:srgbClr val="6F8183"/>
      </a:accent6>
      <a:hlink>
        <a:srgbClr val="69A020"/>
      </a:hlink>
      <a:folHlink>
        <a:srgbClr val="8C8C8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{9BB6B025-EE7B-B14D-8EC8-5D2DE61B865A}tf16401378</Template>
  <TotalTime>85559</TotalTime>
  <Words>1331</Words>
  <Application>Microsoft Macintosh PowerPoint</Application>
  <PresentationFormat>Custom</PresentationFormat>
  <Paragraphs>156</Paragraphs>
  <Slides>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Calibri</vt:lpstr>
      <vt:lpstr>Gill Sans MT</vt:lpstr>
      <vt:lpstr>Open Sans</vt:lpstr>
      <vt:lpstr>Oswald</vt:lpstr>
      <vt:lpstr>Oswald Light</vt:lpstr>
      <vt:lpstr>Roboto</vt:lpstr>
      <vt:lpstr>Roboto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Ruth Maria Rey Clark</cp:lastModifiedBy>
  <cp:revision>15245</cp:revision>
  <dcterms:created xsi:type="dcterms:W3CDTF">2014-11-12T21:47:38Z</dcterms:created>
  <dcterms:modified xsi:type="dcterms:W3CDTF">2022-04-06T18:10:16Z</dcterms:modified>
  <cp:category/>
</cp:coreProperties>
</file>